
<file path=[Content_Types].xml><?xml version="1.0" encoding="utf-8"?>
<Types xmlns="http://schemas.openxmlformats.org/package/2006/content-types">
  <Default Extension="emf" ContentType="image/x-emf"/>
  <Default Extension="gif" ContentType="image/gi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2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  <p:sldMasterId id="2147483773" r:id="rId2"/>
    <p:sldMasterId id="2147483685" r:id="rId3"/>
  </p:sldMasterIdLst>
  <p:notesMasterIdLst>
    <p:notesMasterId r:id="rId22"/>
  </p:notesMasterIdLst>
  <p:handoutMasterIdLst>
    <p:handoutMasterId r:id="rId23"/>
  </p:handoutMasterIdLst>
  <p:sldIdLst>
    <p:sldId id="2374" r:id="rId4"/>
    <p:sldId id="1273" r:id="rId5"/>
    <p:sldId id="2444" r:id="rId6"/>
    <p:sldId id="2462" r:id="rId7"/>
    <p:sldId id="2446" r:id="rId8"/>
    <p:sldId id="2464" r:id="rId9"/>
    <p:sldId id="2452" r:id="rId10"/>
    <p:sldId id="2459" r:id="rId11"/>
    <p:sldId id="2465" r:id="rId12"/>
    <p:sldId id="2453" r:id="rId13"/>
    <p:sldId id="2466" r:id="rId14"/>
    <p:sldId id="2457" r:id="rId15"/>
    <p:sldId id="2468" r:id="rId16"/>
    <p:sldId id="2467" r:id="rId17"/>
    <p:sldId id="2458" r:id="rId18"/>
    <p:sldId id="2463" r:id="rId19"/>
    <p:sldId id="2460" r:id="rId20"/>
    <p:sldId id="2439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lideshow" id="{E88E307D-5F15-468F-B88A-40A5EF25364D}">
          <p14:sldIdLst>
            <p14:sldId id="2374"/>
            <p14:sldId id="1273"/>
            <p14:sldId id="2444"/>
            <p14:sldId id="2462"/>
            <p14:sldId id="2446"/>
            <p14:sldId id="2464"/>
            <p14:sldId id="2452"/>
            <p14:sldId id="2459"/>
            <p14:sldId id="2465"/>
            <p14:sldId id="2453"/>
            <p14:sldId id="2466"/>
            <p14:sldId id="2457"/>
            <p14:sldId id="2468"/>
            <p14:sldId id="2467"/>
            <p14:sldId id="2458"/>
            <p14:sldId id="2463"/>
            <p14:sldId id="2460"/>
            <p14:sldId id="2439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F965F64-9B15-9E7D-CB3B-CB65F411C9D0}" name="Burnham, Andrew" initials="BA" userId="S::andrew.burnham@stantec.com::8a52501a-858a-4a13-8468-79a5b1474acd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edman, Andrew" initials="WA" lastIdx="1" clrIdx="0">
    <p:extLst>
      <p:ext uri="{19B8F6BF-5375-455C-9EA6-DF929625EA0E}">
        <p15:presenceInfo xmlns:p15="http://schemas.microsoft.com/office/powerpoint/2012/main" userId="S::Andrew.Wedman@stantec.com::a4500bbe-6dea-4781-b385-e92dbec2d29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BFBFBF"/>
    <a:srgbClr val="D8D6D6"/>
    <a:srgbClr val="A4A09F"/>
    <a:srgbClr val="65605F"/>
    <a:srgbClr val="413E3D"/>
    <a:srgbClr val="222222"/>
    <a:srgbClr val="F29440"/>
    <a:srgbClr val="ED7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011" autoAdjust="0"/>
    <p:restoredTop sz="70947" autoAdjust="0"/>
  </p:normalViewPr>
  <p:slideViewPr>
    <p:cSldViewPr snapToGrid="0">
      <p:cViewPr varScale="1">
        <p:scale>
          <a:sx n="79" d="100"/>
          <a:sy n="79" d="100"/>
        </p:scale>
        <p:origin x="2952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11659"/>
    </p:cViewPr>
  </p:sorterViewPr>
  <p:notesViewPr>
    <p:cSldViewPr snapToGrid="0" showGuides="1">
      <p:cViewPr varScale="1">
        <p:scale>
          <a:sx n="100" d="100"/>
          <a:sy n="100" d="100"/>
        </p:scale>
        <p:origin x="2616" y="72"/>
      </p:cViewPr>
      <p:guideLst/>
    </p:cSldViewPr>
  </p:notes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commentAuthors" Target="commentAuthor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0387-ppfss03\shared_projects\195150821\analyses\2024\2024_Maynard_water_fams_v2.xlsb.xlsm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0387-ppfss03\shared_projects\195150821\data\2024\commitment_revenue_data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0387-ppfss03\shared_projects\195150821\data\2024\commitment_revenue_data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0387-ppfss03\shared_projects\195150821\analyses\2024\2024_Maynard_water_fams_v2.xlsb.xlsm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0387-ppfss03\shared_projects\195150821\data\2024\commitment_revenue_data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0387-ppfss03\shared_projects\195150821\data\2024\commitment_revenue_data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60" b="0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Expenses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60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'Rev Req'!$B$102</c:f>
              <c:strCache>
                <c:ptCount val="1"/>
                <c:pt idx="0">
                  <c:v>Last Year's Model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'Rev Req'!$C$101:$H$101</c:f>
              <c:strCache>
                <c:ptCount val="6"/>
                <c:pt idx="0">
                  <c:v>FY 2022</c:v>
                </c:pt>
                <c:pt idx="1">
                  <c:v>FY 2023</c:v>
                </c:pt>
                <c:pt idx="2">
                  <c:v>FY 2024</c:v>
                </c:pt>
                <c:pt idx="3">
                  <c:v>FY 2025</c:v>
                </c:pt>
                <c:pt idx="4">
                  <c:v>FY 2026</c:v>
                </c:pt>
                <c:pt idx="5">
                  <c:v>FY 2027</c:v>
                </c:pt>
              </c:strCache>
            </c:strRef>
          </c:cat>
          <c:val>
            <c:numRef>
              <c:f>'Rev Req'!$C$102:$H$102</c:f>
              <c:numCache>
                <c:formatCode>#,##0_);\(#,##0\)</c:formatCode>
                <c:ptCount val="6"/>
                <c:pt idx="0">
                  <c:v>2199110</c:v>
                </c:pt>
                <c:pt idx="1">
                  <c:v>2491781</c:v>
                </c:pt>
                <c:pt idx="2">
                  <c:v>2620484.7999999998</c:v>
                </c:pt>
                <c:pt idx="3">
                  <c:v>2908728.0599999996</c:v>
                </c:pt>
                <c:pt idx="4">
                  <c:v>3022080.3148000007</c:v>
                </c:pt>
                <c:pt idx="5">
                  <c:v>3137274.9123940002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9F-4658-A75F-56AE68669FB3}"/>
            </c:ext>
          </c:extLst>
        </c:ser>
        <c:ser>
          <c:idx val="1"/>
          <c:order val="1"/>
          <c:tx>
            <c:strRef>
              <c:f>'Rev Req'!$B$103</c:f>
              <c:strCache>
                <c:ptCount val="1"/>
                <c:pt idx="0">
                  <c:v>This Year's Model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'Rev Req'!$C$101:$H$101</c:f>
              <c:strCache>
                <c:ptCount val="6"/>
                <c:pt idx="0">
                  <c:v>FY 2022</c:v>
                </c:pt>
                <c:pt idx="1">
                  <c:v>FY 2023</c:v>
                </c:pt>
                <c:pt idx="2">
                  <c:v>FY 2024</c:v>
                </c:pt>
                <c:pt idx="3">
                  <c:v>FY 2025</c:v>
                </c:pt>
                <c:pt idx="4">
                  <c:v>FY 2026</c:v>
                </c:pt>
                <c:pt idx="5">
                  <c:v>FY 2027</c:v>
                </c:pt>
              </c:strCache>
            </c:strRef>
          </c:cat>
          <c:val>
            <c:numRef>
              <c:f>'Rev Req'!$C$103:$H$103</c:f>
              <c:numCache>
                <c:formatCode>#,##0_);\(#,##0\)</c:formatCode>
                <c:ptCount val="6"/>
                <c:pt idx="0">
                  <c:v>2199110</c:v>
                </c:pt>
                <c:pt idx="1">
                  <c:v>2491781</c:v>
                </c:pt>
                <c:pt idx="2">
                  <c:v>2833345.1752352025</c:v>
                </c:pt>
                <c:pt idx="3">
                  <c:v>3001487.8622446107</c:v>
                </c:pt>
                <c:pt idx="4">
                  <c:v>3206345.8722343948</c:v>
                </c:pt>
                <c:pt idx="5">
                  <c:v>3334277.0011987709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59F-4658-A75F-56AE68669F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09873936"/>
        <c:axId val="1816169728"/>
      </c:barChart>
      <c:catAx>
        <c:axId val="1609873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16169728"/>
        <c:crosses val="autoZero"/>
        <c:auto val="1"/>
        <c:lblAlgn val="ctr"/>
        <c:lblOffset val="100"/>
        <c:noMultiLvlLbl val="0"/>
      </c:catAx>
      <c:valAx>
        <c:axId val="1816169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.0_);_(&quot;$&quot;* \(#,##0.0\);_(&quot;$&quot;* &quot;-&quot;?_);_(@_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9873936"/>
        <c:crosses val="autoZero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bg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60" b="0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Base</a:t>
            </a:r>
            <a:r>
              <a:rPr lang="en-US" baseline="0" dirty="0"/>
              <a:t> Charge </a:t>
            </a:r>
            <a:r>
              <a:rPr lang="en-US" dirty="0"/>
              <a:t>Revenues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60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Sheet1!$A$3</c:f>
              <c:strCache>
                <c:ptCount val="1"/>
                <c:pt idx="0">
                  <c:v>Water Base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cat>
            <c:strRef>
              <c:f>Sheet1!$B$2:$T$2</c:f>
              <c:strCache>
                <c:ptCount val="19"/>
                <c:pt idx="0">
                  <c:v>1Q 2020</c:v>
                </c:pt>
                <c:pt idx="1">
                  <c:v>2Q 2020</c:v>
                </c:pt>
                <c:pt idx="2">
                  <c:v>3Q 2020</c:v>
                </c:pt>
                <c:pt idx="3">
                  <c:v>4Q 2020</c:v>
                </c:pt>
                <c:pt idx="4">
                  <c:v>1Q 2021</c:v>
                </c:pt>
                <c:pt idx="5">
                  <c:v>2Q 2021</c:v>
                </c:pt>
                <c:pt idx="6">
                  <c:v>3Q 2021</c:v>
                </c:pt>
                <c:pt idx="7">
                  <c:v>4Q 2021</c:v>
                </c:pt>
                <c:pt idx="8">
                  <c:v>1Q 2022</c:v>
                </c:pt>
                <c:pt idx="9">
                  <c:v>2Q 2022</c:v>
                </c:pt>
                <c:pt idx="10">
                  <c:v>3Q 2022</c:v>
                </c:pt>
                <c:pt idx="11">
                  <c:v>4Q 2022</c:v>
                </c:pt>
                <c:pt idx="12">
                  <c:v>1Q 2023</c:v>
                </c:pt>
                <c:pt idx="13">
                  <c:v>2Q 2023</c:v>
                </c:pt>
                <c:pt idx="14">
                  <c:v>3Q 2023</c:v>
                </c:pt>
                <c:pt idx="15">
                  <c:v>4Q 2023</c:v>
                </c:pt>
                <c:pt idx="16">
                  <c:v>1Q 2024</c:v>
                </c:pt>
                <c:pt idx="17">
                  <c:v>2Q2024</c:v>
                </c:pt>
                <c:pt idx="18">
                  <c:v>3Q 2024</c:v>
                </c:pt>
              </c:strCache>
            </c:strRef>
          </c:cat>
          <c:val>
            <c:numRef>
              <c:f>Sheet1!$B$3:$T$3</c:f>
              <c:numCache>
                <c:formatCode>_(* #,##0_);_(* \(#,##0\);_(* "-"??_);_(@_)</c:formatCode>
                <c:ptCount val="19"/>
                <c:pt idx="0">
                  <c:v>79550</c:v>
                </c:pt>
                <c:pt idx="1">
                  <c:v>79460</c:v>
                </c:pt>
                <c:pt idx="2">
                  <c:v>79695</c:v>
                </c:pt>
                <c:pt idx="3">
                  <c:v>79835</c:v>
                </c:pt>
                <c:pt idx="4">
                  <c:v>88001</c:v>
                </c:pt>
                <c:pt idx="5">
                  <c:v>87862</c:v>
                </c:pt>
                <c:pt idx="6">
                  <c:v>88573</c:v>
                </c:pt>
                <c:pt idx="7">
                  <c:v>88808</c:v>
                </c:pt>
                <c:pt idx="8">
                  <c:v>101198</c:v>
                </c:pt>
                <c:pt idx="9">
                  <c:v>100341</c:v>
                </c:pt>
                <c:pt idx="10">
                  <c:v>100857</c:v>
                </c:pt>
                <c:pt idx="11">
                  <c:v>101148</c:v>
                </c:pt>
                <c:pt idx="12">
                  <c:v>101110</c:v>
                </c:pt>
                <c:pt idx="13">
                  <c:v>101317</c:v>
                </c:pt>
                <c:pt idx="14">
                  <c:v>101696</c:v>
                </c:pt>
                <c:pt idx="15">
                  <c:v>102171</c:v>
                </c:pt>
                <c:pt idx="16">
                  <c:v>142338</c:v>
                </c:pt>
                <c:pt idx="17">
                  <c:v>142408</c:v>
                </c:pt>
                <c:pt idx="18">
                  <c:v>142758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26-486E-A979-CE9500E025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09441648"/>
        <c:axId val="1510634400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Sheet1!$A$4</c15:sqref>
                        </c15:formulaRef>
                      </c:ext>
                    </c:extLst>
                    <c:strCache>
                      <c:ptCount val="1"/>
                      <c:pt idx="0">
                        <c:v>Water S1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Sheet1!$B$2:$T$2</c15:sqref>
                        </c15:formulaRef>
                      </c:ext>
                    </c:extLst>
                    <c:strCache>
                      <c:ptCount val="19"/>
                      <c:pt idx="0">
                        <c:v>1Q 2020</c:v>
                      </c:pt>
                      <c:pt idx="1">
                        <c:v>2Q 2020</c:v>
                      </c:pt>
                      <c:pt idx="2">
                        <c:v>3Q 2020</c:v>
                      </c:pt>
                      <c:pt idx="3">
                        <c:v>4Q 2020</c:v>
                      </c:pt>
                      <c:pt idx="4">
                        <c:v>1Q 2021</c:v>
                      </c:pt>
                      <c:pt idx="5">
                        <c:v>2Q 2021</c:v>
                      </c:pt>
                      <c:pt idx="6">
                        <c:v>3Q 2021</c:v>
                      </c:pt>
                      <c:pt idx="7">
                        <c:v>4Q 2021</c:v>
                      </c:pt>
                      <c:pt idx="8">
                        <c:v>1Q 2022</c:v>
                      </c:pt>
                      <c:pt idx="9">
                        <c:v>2Q 2022</c:v>
                      </c:pt>
                      <c:pt idx="10">
                        <c:v>3Q 2022</c:v>
                      </c:pt>
                      <c:pt idx="11">
                        <c:v>4Q 2022</c:v>
                      </c:pt>
                      <c:pt idx="12">
                        <c:v>1Q 2023</c:v>
                      </c:pt>
                      <c:pt idx="13">
                        <c:v>2Q 2023</c:v>
                      </c:pt>
                      <c:pt idx="14">
                        <c:v>3Q 2023</c:v>
                      </c:pt>
                      <c:pt idx="15">
                        <c:v>4Q 2023</c:v>
                      </c:pt>
                      <c:pt idx="16">
                        <c:v>1Q 2024</c:v>
                      </c:pt>
                      <c:pt idx="17">
                        <c:v>2Q2024</c:v>
                      </c:pt>
                      <c:pt idx="18">
                        <c:v>3Q 2024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Sheet1!$B$4:$T$4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19"/>
                      <c:pt idx="0">
                        <c:v>49159</c:v>
                      </c:pt>
                      <c:pt idx="1">
                        <c:v>49981</c:v>
                      </c:pt>
                      <c:pt idx="2">
                        <c:v>40039</c:v>
                      </c:pt>
                      <c:pt idx="3">
                        <c:v>48847</c:v>
                      </c:pt>
                      <c:pt idx="4">
                        <c:v>50894</c:v>
                      </c:pt>
                      <c:pt idx="5">
                        <c:v>51249</c:v>
                      </c:pt>
                      <c:pt idx="6">
                        <c:v>49891</c:v>
                      </c:pt>
                      <c:pt idx="7">
                        <c:v>50101</c:v>
                      </c:pt>
                      <c:pt idx="8">
                        <c:v>51241</c:v>
                      </c:pt>
                      <c:pt idx="9">
                        <c:v>51181</c:v>
                      </c:pt>
                      <c:pt idx="10">
                        <c:v>50483</c:v>
                      </c:pt>
                      <c:pt idx="11">
                        <c:v>50196</c:v>
                      </c:pt>
                      <c:pt idx="12">
                        <c:v>52660</c:v>
                      </c:pt>
                      <c:pt idx="13">
                        <c:v>52991</c:v>
                      </c:pt>
                      <c:pt idx="14">
                        <c:v>51322</c:v>
                      </c:pt>
                      <c:pt idx="15">
                        <c:v>51696</c:v>
                      </c:pt>
                      <c:pt idx="16">
                        <c:v>53692</c:v>
                      </c:pt>
                      <c:pt idx="17">
                        <c:v>53765</c:v>
                      </c:pt>
                      <c:pt idx="18">
                        <c:v>52969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E026-486E-A979-CE9500E02512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Sheet1!$A$5</c15:sqref>
                        </c15:formulaRef>
                      </c:ext>
                    </c:extLst>
                    <c:strCache>
                      <c:ptCount val="1"/>
                      <c:pt idx="0">
                        <c:v>Water S2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Sheet1!$B$2:$T$2</c15:sqref>
                        </c15:formulaRef>
                      </c:ext>
                    </c:extLst>
                    <c:strCache>
                      <c:ptCount val="19"/>
                      <c:pt idx="0">
                        <c:v>1Q 2020</c:v>
                      </c:pt>
                      <c:pt idx="1">
                        <c:v>2Q 2020</c:v>
                      </c:pt>
                      <c:pt idx="2">
                        <c:v>3Q 2020</c:v>
                      </c:pt>
                      <c:pt idx="3">
                        <c:v>4Q 2020</c:v>
                      </c:pt>
                      <c:pt idx="4">
                        <c:v>1Q 2021</c:v>
                      </c:pt>
                      <c:pt idx="5">
                        <c:v>2Q 2021</c:v>
                      </c:pt>
                      <c:pt idx="6">
                        <c:v>3Q 2021</c:v>
                      </c:pt>
                      <c:pt idx="7">
                        <c:v>4Q 2021</c:v>
                      </c:pt>
                      <c:pt idx="8">
                        <c:v>1Q 2022</c:v>
                      </c:pt>
                      <c:pt idx="9">
                        <c:v>2Q 2022</c:v>
                      </c:pt>
                      <c:pt idx="10">
                        <c:v>3Q 2022</c:v>
                      </c:pt>
                      <c:pt idx="11">
                        <c:v>4Q 2022</c:v>
                      </c:pt>
                      <c:pt idx="12">
                        <c:v>1Q 2023</c:v>
                      </c:pt>
                      <c:pt idx="13">
                        <c:v>2Q 2023</c:v>
                      </c:pt>
                      <c:pt idx="14">
                        <c:v>3Q 2023</c:v>
                      </c:pt>
                      <c:pt idx="15">
                        <c:v>4Q 2023</c:v>
                      </c:pt>
                      <c:pt idx="16">
                        <c:v>1Q 2024</c:v>
                      </c:pt>
                      <c:pt idx="17">
                        <c:v>2Q2024</c:v>
                      </c:pt>
                      <c:pt idx="18">
                        <c:v>3Q 2024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Sheet1!$B$5:$T$5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19"/>
                      <c:pt idx="0">
                        <c:v>98580</c:v>
                      </c:pt>
                      <c:pt idx="1">
                        <c:v>103196</c:v>
                      </c:pt>
                      <c:pt idx="2">
                        <c:v>96109</c:v>
                      </c:pt>
                      <c:pt idx="3">
                        <c:v>97325</c:v>
                      </c:pt>
                      <c:pt idx="4">
                        <c:v>107008</c:v>
                      </c:pt>
                      <c:pt idx="5">
                        <c:v>113355</c:v>
                      </c:pt>
                      <c:pt idx="6">
                        <c:v>97141</c:v>
                      </c:pt>
                      <c:pt idx="7">
                        <c:v>102395</c:v>
                      </c:pt>
                      <c:pt idx="8">
                        <c:v>108284</c:v>
                      </c:pt>
                      <c:pt idx="9">
                        <c:v>107953</c:v>
                      </c:pt>
                      <c:pt idx="10">
                        <c:v>104614</c:v>
                      </c:pt>
                      <c:pt idx="11">
                        <c:v>103206</c:v>
                      </c:pt>
                      <c:pt idx="12">
                        <c:v>113393</c:v>
                      </c:pt>
                      <c:pt idx="13">
                        <c:v>117263</c:v>
                      </c:pt>
                      <c:pt idx="14">
                        <c:v>103763</c:v>
                      </c:pt>
                      <c:pt idx="15">
                        <c:v>108432</c:v>
                      </c:pt>
                      <c:pt idx="16">
                        <c:v>113220</c:v>
                      </c:pt>
                      <c:pt idx="17">
                        <c:v>115152</c:v>
                      </c:pt>
                      <c:pt idx="18">
                        <c:v>108538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E026-486E-A979-CE9500E02512}"/>
                  </c:ext>
                </c:extLst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Sheet1!$A$6</c15:sqref>
                        </c15:formulaRef>
                      </c:ext>
                    </c:extLst>
                    <c:strCache>
                      <c:ptCount val="1"/>
                      <c:pt idx="0">
                        <c:v>Water S3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Sheet1!$B$2:$T$2</c15:sqref>
                        </c15:formulaRef>
                      </c:ext>
                    </c:extLst>
                    <c:strCache>
                      <c:ptCount val="19"/>
                      <c:pt idx="0">
                        <c:v>1Q 2020</c:v>
                      </c:pt>
                      <c:pt idx="1">
                        <c:v>2Q 2020</c:v>
                      </c:pt>
                      <c:pt idx="2">
                        <c:v>3Q 2020</c:v>
                      </c:pt>
                      <c:pt idx="3">
                        <c:v>4Q 2020</c:v>
                      </c:pt>
                      <c:pt idx="4">
                        <c:v>1Q 2021</c:v>
                      </c:pt>
                      <c:pt idx="5">
                        <c:v>2Q 2021</c:v>
                      </c:pt>
                      <c:pt idx="6">
                        <c:v>3Q 2021</c:v>
                      </c:pt>
                      <c:pt idx="7">
                        <c:v>4Q 2021</c:v>
                      </c:pt>
                      <c:pt idx="8">
                        <c:v>1Q 2022</c:v>
                      </c:pt>
                      <c:pt idx="9">
                        <c:v>2Q 2022</c:v>
                      </c:pt>
                      <c:pt idx="10">
                        <c:v>3Q 2022</c:v>
                      </c:pt>
                      <c:pt idx="11">
                        <c:v>4Q 2022</c:v>
                      </c:pt>
                      <c:pt idx="12">
                        <c:v>1Q 2023</c:v>
                      </c:pt>
                      <c:pt idx="13">
                        <c:v>2Q 2023</c:v>
                      </c:pt>
                      <c:pt idx="14">
                        <c:v>3Q 2023</c:v>
                      </c:pt>
                      <c:pt idx="15">
                        <c:v>4Q 2023</c:v>
                      </c:pt>
                      <c:pt idx="16">
                        <c:v>1Q 2024</c:v>
                      </c:pt>
                      <c:pt idx="17">
                        <c:v>2Q2024</c:v>
                      </c:pt>
                      <c:pt idx="18">
                        <c:v>3Q 2024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Sheet1!$B$6:$T$6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19"/>
                      <c:pt idx="0">
                        <c:v>125635</c:v>
                      </c:pt>
                      <c:pt idx="1">
                        <c:v>155815</c:v>
                      </c:pt>
                      <c:pt idx="2">
                        <c:v>114583</c:v>
                      </c:pt>
                      <c:pt idx="3">
                        <c:v>117458</c:v>
                      </c:pt>
                      <c:pt idx="4">
                        <c:v>157410</c:v>
                      </c:pt>
                      <c:pt idx="5">
                        <c:v>210104</c:v>
                      </c:pt>
                      <c:pt idx="6">
                        <c:v>114934</c:v>
                      </c:pt>
                      <c:pt idx="7">
                        <c:v>132078</c:v>
                      </c:pt>
                      <c:pt idx="8">
                        <c:v>150591</c:v>
                      </c:pt>
                      <c:pt idx="9">
                        <c:v>152254</c:v>
                      </c:pt>
                      <c:pt idx="10">
                        <c:v>131661</c:v>
                      </c:pt>
                      <c:pt idx="11">
                        <c:v>124242</c:v>
                      </c:pt>
                      <c:pt idx="12">
                        <c:v>154578</c:v>
                      </c:pt>
                      <c:pt idx="13">
                        <c:v>185856</c:v>
                      </c:pt>
                      <c:pt idx="14">
                        <c:v>118991</c:v>
                      </c:pt>
                      <c:pt idx="15">
                        <c:v>132781</c:v>
                      </c:pt>
                      <c:pt idx="16">
                        <c:v>156387</c:v>
                      </c:pt>
                      <c:pt idx="17">
                        <c:v>169675</c:v>
                      </c:pt>
                      <c:pt idx="18">
                        <c:v>135750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E026-486E-A979-CE9500E02512}"/>
                  </c:ext>
                </c:extLst>
              </c15:ser>
            </c15:filteredBarSeries>
            <c15:filteredBar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Sheet1!$A$7</c15:sqref>
                        </c15:formulaRef>
                      </c:ext>
                    </c:extLst>
                    <c:strCache>
                      <c:ptCount val="1"/>
                      <c:pt idx="0">
                        <c:v>Water S4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Sheet1!$B$2:$T$2</c15:sqref>
                        </c15:formulaRef>
                      </c:ext>
                    </c:extLst>
                    <c:strCache>
                      <c:ptCount val="19"/>
                      <c:pt idx="0">
                        <c:v>1Q 2020</c:v>
                      </c:pt>
                      <c:pt idx="1">
                        <c:v>2Q 2020</c:v>
                      </c:pt>
                      <c:pt idx="2">
                        <c:v>3Q 2020</c:v>
                      </c:pt>
                      <c:pt idx="3">
                        <c:v>4Q 2020</c:v>
                      </c:pt>
                      <c:pt idx="4">
                        <c:v>1Q 2021</c:v>
                      </c:pt>
                      <c:pt idx="5">
                        <c:v>2Q 2021</c:v>
                      </c:pt>
                      <c:pt idx="6">
                        <c:v>3Q 2021</c:v>
                      </c:pt>
                      <c:pt idx="7">
                        <c:v>4Q 2021</c:v>
                      </c:pt>
                      <c:pt idx="8">
                        <c:v>1Q 2022</c:v>
                      </c:pt>
                      <c:pt idx="9">
                        <c:v>2Q 2022</c:v>
                      </c:pt>
                      <c:pt idx="10">
                        <c:v>3Q 2022</c:v>
                      </c:pt>
                      <c:pt idx="11">
                        <c:v>4Q 2022</c:v>
                      </c:pt>
                      <c:pt idx="12">
                        <c:v>1Q 2023</c:v>
                      </c:pt>
                      <c:pt idx="13">
                        <c:v>2Q 2023</c:v>
                      </c:pt>
                      <c:pt idx="14">
                        <c:v>3Q 2023</c:v>
                      </c:pt>
                      <c:pt idx="15">
                        <c:v>4Q 2023</c:v>
                      </c:pt>
                      <c:pt idx="16">
                        <c:v>1Q 2024</c:v>
                      </c:pt>
                      <c:pt idx="17">
                        <c:v>2Q2024</c:v>
                      </c:pt>
                      <c:pt idx="18">
                        <c:v>3Q 2024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Sheet1!$B$7:$T$7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19"/>
                      <c:pt idx="0">
                        <c:v>90101</c:v>
                      </c:pt>
                      <c:pt idx="1">
                        <c:v>179346</c:v>
                      </c:pt>
                      <c:pt idx="2">
                        <c:v>111293</c:v>
                      </c:pt>
                      <c:pt idx="3">
                        <c:v>83205</c:v>
                      </c:pt>
                      <c:pt idx="4">
                        <c:v>96211</c:v>
                      </c:pt>
                      <c:pt idx="5">
                        <c:v>249914</c:v>
                      </c:pt>
                      <c:pt idx="6">
                        <c:v>95116</c:v>
                      </c:pt>
                      <c:pt idx="7">
                        <c:v>101084</c:v>
                      </c:pt>
                      <c:pt idx="8">
                        <c:v>124677</c:v>
                      </c:pt>
                      <c:pt idx="9">
                        <c:v>162437</c:v>
                      </c:pt>
                      <c:pt idx="10">
                        <c:v>130530</c:v>
                      </c:pt>
                      <c:pt idx="11">
                        <c:v>110883</c:v>
                      </c:pt>
                      <c:pt idx="12">
                        <c:v>145906</c:v>
                      </c:pt>
                      <c:pt idx="13">
                        <c:v>240380</c:v>
                      </c:pt>
                      <c:pt idx="14">
                        <c:v>128663</c:v>
                      </c:pt>
                      <c:pt idx="15">
                        <c:v>128101</c:v>
                      </c:pt>
                      <c:pt idx="16">
                        <c:v>322433</c:v>
                      </c:pt>
                      <c:pt idx="17">
                        <c:v>270887</c:v>
                      </c:pt>
                      <c:pt idx="18">
                        <c:v>177133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E026-486E-A979-CE9500E02512}"/>
                  </c:ext>
                </c:extLst>
              </c15:ser>
            </c15:filteredBarSeries>
            <c15:filteredBar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Sheet1!$A$8</c15:sqref>
                        </c15:formulaRef>
                      </c:ext>
                    </c:extLst>
                    <c:strCache>
                      <c:ptCount val="1"/>
                      <c:pt idx="0">
                        <c:v>Sewer Base</c:v>
                      </c:pt>
                    </c:strCache>
                  </c:strRef>
                </c:tx>
                <c:spPr>
                  <a:solidFill>
                    <a:schemeClr val="accent6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Sheet1!$B$2:$T$2</c15:sqref>
                        </c15:formulaRef>
                      </c:ext>
                    </c:extLst>
                    <c:strCache>
                      <c:ptCount val="19"/>
                      <c:pt idx="0">
                        <c:v>1Q 2020</c:v>
                      </c:pt>
                      <c:pt idx="1">
                        <c:v>2Q 2020</c:v>
                      </c:pt>
                      <c:pt idx="2">
                        <c:v>3Q 2020</c:v>
                      </c:pt>
                      <c:pt idx="3">
                        <c:v>4Q 2020</c:v>
                      </c:pt>
                      <c:pt idx="4">
                        <c:v>1Q 2021</c:v>
                      </c:pt>
                      <c:pt idx="5">
                        <c:v>2Q 2021</c:v>
                      </c:pt>
                      <c:pt idx="6">
                        <c:v>3Q 2021</c:v>
                      </c:pt>
                      <c:pt idx="7">
                        <c:v>4Q 2021</c:v>
                      </c:pt>
                      <c:pt idx="8">
                        <c:v>1Q 2022</c:v>
                      </c:pt>
                      <c:pt idx="9">
                        <c:v>2Q 2022</c:v>
                      </c:pt>
                      <c:pt idx="10">
                        <c:v>3Q 2022</c:v>
                      </c:pt>
                      <c:pt idx="11">
                        <c:v>4Q 2022</c:v>
                      </c:pt>
                      <c:pt idx="12">
                        <c:v>1Q 2023</c:v>
                      </c:pt>
                      <c:pt idx="13">
                        <c:v>2Q 2023</c:v>
                      </c:pt>
                      <c:pt idx="14">
                        <c:v>3Q 2023</c:v>
                      </c:pt>
                      <c:pt idx="15">
                        <c:v>4Q 2023</c:v>
                      </c:pt>
                      <c:pt idx="16">
                        <c:v>1Q 2024</c:v>
                      </c:pt>
                      <c:pt idx="17">
                        <c:v>2Q2024</c:v>
                      </c:pt>
                      <c:pt idx="18">
                        <c:v>3Q 2024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Sheet1!$B$8:$T$8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19"/>
                      <c:pt idx="0">
                        <c:v>184926</c:v>
                      </c:pt>
                      <c:pt idx="1">
                        <c:v>184702</c:v>
                      </c:pt>
                      <c:pt idx="2">
                        <c:v>185315</c:v>
                      </c:pt>
                      <c:pt idx="3">
                        <c:v>185765</c:v>
                      </c:pt>
                      <c:pt idx="4">
                        <c:v>186015</c:v>
                      </c:pt>
                      <c:pt idx="5">
                        <c:v>185500</c:v>
                      </c:pt>
                      <c:pt idx="6">
                        <c:v>187115</c:v>
                      </c:pt>
                      <c:pt idx="7">
                        <c:v>187850</c:v>
                      </c:pt>
                      <c:pt idx="8">
                        <c:v>186785</c:v>
                      </c:pt>
                      <c:pt idx="9">
                        <c:v>187143</c:v>
                      </c:pt>
                      <c:pt idx="10">
                        <c:v>188093</c:v>
                      </c:pt>
                      <c:pt idx="11">
                        <c:v>188608</c:v>
                      </c:pt>
                      <c:pt idx="12">
                        <c:v>187945</c:v>
                      </c:pt>
                      <c:pt idx="13">
                        <c:v>188360</c:v>
                      </c:pt>
                      <c:pt idx="14">
                        <c:v>189215</c:v>
                      </c:pt>
                      <c:pt idx="15">
                        <c:v>190115</c:v>
                      </c:pt>
                      <c:pt idx="16">
                        <c:v>190030</c:v>
                      </c:pt>
                      <c:pt idx="17">
                        <c:v>190130</c:v>
                      </c:pt>
                      <c:pt idx="18">
                        <c:v>190480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E026-486E-A979-CE9500E02512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Sheet1!$A$9</c15:sqref>
                        </c15:formulaRef>
                      </c:ext>
                    </c:extLst>
                    <c:strCache>
                      <c:ptCount val="1"/>
                      <c:pt idx="0">
                        <c:v>Sewer S1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Sheet1!$B$2:$T$2</c15:sqref>
                        </c15:formulaRef>
                      </c:ext>
                    </c:extLst>
                    <c:strCache>
                      <c:ptCount val="19"/>
                      <c:pt idx="0">
                        <c:v>1Q 2020</c:v>
                      </c:pt>
                      <c:pt idx="1">
                        <c:v>2Q 2020</c:v>
                      </c:pt>
                      <c:pt idx="2">
                        <c:v>3Q 2020</c:v>
                      </c:pt>
                      <c:pt idx="3">
                        <c:v>4Q 2020</c:v>
                      </c:pt>
                      <c:pt idx="4">
                        <c:v>1Q 2021</c:v>
                      </c:pt>
                      <c:pt idx="5">
                        <c:v>2Q 2021</c:v>
                      </c:pt>
                      <c:pt idx="6">
                        <c:v>3Q 2021</c:v>
                      </c:pt>
                      <c:pt idx="7">
                        <c:v>4Q 2021</c:v>
                      </c:pt>
                      <c:pt idx="8">
                        <c:v>1Q 2022</c:v>
                      </c:pt>
                      <c:pt idx="9">
                        <c:v>2Q 2022</c:v>
                      </c:pt>
                      <c:pt idx="10">
                        <c:v>3Q 2022</c:v>
                      </c:pt>
                      <c:pt idx="11">
                        <c:v>4Q 2022</c:v>
                      </c:pt>
                      <c:pt idx="12">
                        <c:v>1Q 2023</c:v>
                      </c:pt>
                      <c:pt idx="13">
                        <c:v>2Q 2023</c:v>
                      </c:pt>
                      <c:pt idx="14">
                        <c:v>3Q 2023</c:v>
                      </c:pt>
                      <c:pt idx="15">
                        <c:v>4Q 2023</c:v>
                      </c:pt>
                      <c:pt idx="16">
                        <c:v>1Q 2024</c:v>
                      </c:pt>
                      <c:pt idx="17">
                        <c:v>2Q2024</c:v>
                      </c:pt>
                      <c:pt idx="18">
                        <c:v>3Q 2024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Sheet1!$B$9:$T$9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19"/>
                      <c:pt idx="0">
                        <c:v>95947</c:v>
                      </c:pt>
                      <c:pt idx="1">
                        <c:v>96021</c:v>
                      </c:pt>
                      <c:pt idx="2">
                        <c:v>95348</c:v>
                      </c:pt>
                      <c:pt idx="3">
                        <c:v>96083</c:v>
                      </c:pt>
                      <c:pt idx="4">
                        <c:v>100904</c:v>
                      </c:pt>
                      <c:pt idx="5">
                        <c:v>99703</c:v>
                      </c:pt>
                      <c:pt idx="6">
                        <c:v>98325</c:v>
                      </c:pt>
                      <c:pt idx="7">
                        <c:v>100399</c:v>
                      </c:pt>
                      <c:pt idx="8">
                        <c:v>104273</c:v>
                      </c:pt>
                      <c:pt idx="9">
                        <c:v>102289</c:v>
                      </c:pt>
                      <c:pt idx="10">
                        <c:v>103371</c:v>
                      </c:pt>
                      <c:pt idx="11">
                        <c:v>103608</c:v>
                      </c:pt>
                      <c:pt idx="12">
                        <c:v>104840</c:v>
                      </c:pt>
                      <c:pt idx="13">
                        <c:v>104838</c:v>
                      </c:pt>
                      <c:pt idx="14">
                        <c:v>103634</c:v>
                      </c:pt>
                      <c:pt idx="15">
                        <c:v>105190</c:v>
                      </c:pt>
                      <c:pt idx="16">
                        <c:v>108921</c:v>
                      </c:pt>
                      <c:pt idx="17">
                        <c:v>109413</c:v>
                      </c:pt>
                      <c:pt idx="18">
                        <c:v>108708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E026-486E-A979-CE9500E02512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Sheet1!$A$10</c15:sqref>
                        </c15:formulaRef>
                      </c:ext>
                    </c:extLst>
                    <c:strCache>
                      <c:ptCount val="1"/>
                      <c:pt idx="0">
                        <c:v>Sewer S2</c:v>
                      </c:pt>
                    </c:strCache>
                  </c:strRef>
                </c:tx>
                <c:spPr>
                  <a:solidFill>
                    <a:schemeClr val="accent2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Sheet1!$B$2:$T$2</c15:sqref>
                        </c15:formulaRef>
                      </c:ext>
                    </c:extLst>
                    <c:strCache>
                      <c:ptCount val="19"/>
                      <c:pt idx="0">
                        <c:v>1Q 2020</c:v>
                      </c:pt>
                      <c:pt idx="1">
                        <c:v>2Q 2020</c:v>
                      </c:pt>
                      <c:pt idx="2">
                        <c:v>3Q 2020</c:v>
                      </c:pt>
                      <c:pt idx="3">
                        <c:v>4Q 2020</c:v>
                      </c:pt>
                      <c:pt idx="4">
                        <c:v>1Q 2021</c:v>
                      </c:pt>
                      <c:pt idx="5">
                        <c:v>2Q 2021</c:v>
                      </c:pt>
                      <c:pt idx="6">
                        <c:v>3Q 2021</c:v>
                      </c:pt>
                      <c:pt idx="7">
                        <c:v>4Q 2021</c:v>
                      </c:pt>
                      <c:pt idx="8">
                        <c:v>1Q 2022</c:v>
                      </c:pt>
                      <c:pt idx="9">
                        <c:v>2Q 2022</c:v>
                      </c:pt>
                      <c:pt idx="10">
                        <c:v>3Q 2022</c:v>
                      </c:pt>
                      <c:pt idx="11">
                        <c:v>4Q 2022</c:v>
                      </c:pt>
                      <c:pt idx="12">
                        <c:v>1Q 2023</c:v>
                      </c:pt>
                      <c:pt idx="13">
                        <c:v>2Q 2023</c:v>
                      </c:pt>
                      <c:pt idx="14">
                        <c:v>3Q 2023</c:v>
                      </c:pt>
                      <c:pt idx="15">
                        <c:v>4Q 2023</c:v>
                      </c:pt>
                      <c:pt idx="16">
                        <c:v>1Q 2024</c:v>
                      </c:pt>
                      <c:pt idx="17">
                        <c:v>2Q2024</c:v>
                      </c:pt>
                      <c:pt idx="18">
                        <c:v>3Q 2024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Sheet1!$B$10:$T$10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19"/>
                      <c:pt idx="0">
                        <c:v>317092</c:v>
                      </c:pt>
                      <c:pt idx="1">
                        <c:v>353364</c:v>
                      </c:pt>
                      <c:pt idx="2">
                        <c:v>293765</c:v>
                      </c:pt>
                      <c:pt idx="3">
                        <c:v>307889</c:v>
                      </c:pt>
                      <c:pt idx="4">
                        <c:v>372646</c:v>
                      </c:pt>
                      <c:pt idx="5">
                        <c:v>442504</c:v>
                      </c:pt>
                      <c:pt idx="6">
                        <c:v>294713</c:v>
                      </c:pt>
                      <c:pt idx="7">
                        <c:v>337010</c:v>
                      </c:pt>
                      <c:pt idx="8">
                        <c:v>362713</c:v>
                      </c:pt>
                      <c:pt idx="9">
                        <c:v>354630</c:v>
                      </c:pt>
                      <c:pt idx="10">
                        <c:v>332115</c:v>
                      </c:pt>
                      <c:pt idx="11">
                        <c:v>326015</c:v>
                      </c:pt>
                      <c:pt idx="12">
                        <c:v>355764</c:v>
                      </c:pt>
                      <c:pt idx="13">
                        <c:v>392631</c:v>
                      </c:pt>
                      <c:pt idx="14">
                        <c:v>299939</c:v>
                      </c:pt>
                      <c:pt idx="15">
                        <c:v>330395</c:v>
                      </c:pt>
                      <c:pt idx="16">
                        <c:v>362847</c:v>
                      </c:pt>
                      <c:pt idx="17">
                        <c:v>379368</c:v>
                      </c:pt>
                      <c:pt idx="18">
                        <c:v>331839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E026-486E-A979-CE9500E02512}"/>
                  </c:ext>
                </c:extLst>
              </c15:ser>
            </c15:filteredBarSeries>
            <c15:filteredBarSeries>
              <c15:ser>
                <c:idx val="8"/>
                <c:order val="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Sheet1!$A$11</c15:sqref>
                        </c15:formulaRef>
                      </c:ext>
                    </c:extLst>
                    <c:strCache>
                      <c:ptCount val="1"/>
                      <c:pt idx="0">
                        <c:v>Sewer S3</c:v>
                      </c:pt>
                    </c:strCache>
                  </c:strRef>
                </c:tx>
                <c:spPr>
                  <a:solidFill>
                    <a:schemeClr val="accent3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Sheet1!$B$2:$T$2</c15:sqref>
                        </c15:formulaRef>
                      </c:ext>
                    </c:extLst>
                    <c:strCache>
                      <c:ptCount val="19"/>
                      <c:pt idx="0">
                        <c:v>1Q 2020</c:v>
                      </c:pt>
                      <c:pt idx="1">
                        <c:v>2Q 2020</c:v>
                      </c:pt>
                      <c:pt idx="2">
                        <c:v>3Q 2020</c:v>
                      </c:pt>
                      <c:pt idx="3">
                        <c:v>4Q 2020</c:v>
                      </c:pt>
                      <c:pt idx="4">
                        <c:v>1Q 2021</c:v>
                      </c:pt>
                      <c:pt idx="5">
                        <c:v>2Q 2021</c:v>
                      </c:pt>
                      <c:pt idx="6">
                        <c:v>3Q 2021</c:v>
                      </c:pt>
                      <c:pt idx="7">
                        <c:v>4Q 2021</c:v>
                      </c:pt>
                      <c:pt idx="8">
                        <c:v>1Q 2022</c:v>
                      </c:pt>
                      <c:pt idx="9">
                        <c:v>2Q 2022</c:v>
                      </c:pt>
                      <c:pt idx="10">
                        <c:v>3Q 2022</c:v>
                      </c:pt>
                      <c:pt idx="11">
                        <c:v>4Q 2022</c:v>
                      </c:pt>
                      <c:pt idx="12">
                        <c:v>1Q 2023</c:v>
                      </c:pt>
                      <c:pt idx="13">
                        <c:v>2Q 2023</c:v>
                      </c:pt>
                      <c:pt idx="14">
                        <c:v>3Q 2023</c:v>
                      </c:pt>
                      <c:pt idx="15">
                        <c:v>4Q 2023</c:v>
                      </c:pt>
                      <c:pt idx="16">
                        <c:v>1Q 2024</c:v>
                      </c:pt>
                      <c:pt idx="17">
                        <c:v>2Q2024</c:v>
                      </c:pt>
                      <c:pt idx="18">
                        <c:v>3Q 2024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Sheet1!$B$11:$T$11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19"/>
                      <c:pt idx="0">
                        <c:v>135588</c:v>
                      </c:pt>
                      <c:pt idx="1">
                        <c:v>217946</c:v>
                      </c:pt>
                      <c:pt idx="2">
                        <c:v>136195</c:v>
                      </c:pt>
                      <c:pt idx="3">
                        <c:v>125734</c:v>
                      </c:pt>
                      <c:pt idx="4">
                        <c:v>139135</c:v>
                      </c:pt>
                      <c:pt idx="5">
                        <c:v>292335</c:v>
                      </c:pt>
                      <c:pt idx="6">
                        <c:v>127484</c:v>
                      </c:pt>
                      <c:pt idx="7">
                        <c:v>148353</c:v>
                      </c:pt>
                      <c:pt idx="8">
                        <c:v>176984</c:v>
                      </c:pt>
                      <c:pt idx="9">
                        <c:v>203386</c:v>
                      </c:pt>
                      <c:pt idx="10">
                        <c:v>184455</c:v>
                      </c:pt>
                      <c:pt idx="11">
                        <c:v>165214</c:v>
                      </c:pt>
                      <c:pt idx="12">
                        <c:v>191754</c:v>
                      </c:pt>
                      <c:pt idx="13">
                        <c:v>267760</c:v>
                      </c:pt>
                      <c:pt idx="14">
                        <c:v>172297</c:v>
                      </c:pt>
                      <c:pt idx="15">
                        <c:v>177495</c:v>
                      </c:pt>
                      <c:pt idx="16">
                        <c:v>436917</c:v>
                      </c:pt>
                      <c:pt idx="17">
                        <c:v>282319</c:v>
                      </c:pt>
                      <c:pt idx="18">
                        <c:v>228659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E026-486E-A979-CE9500E02512}"/>
                  </c:ext>
                </c:extLst>
              </c15:ser>
            </c15:filteredBarSeries>
          </c:ext>
        </c:extLst>
      </c:barChart>
      <c:catAx>
        <c:axId val="1209441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10634400"/>
        <c:crosses val="autoZero"/>
        <c:auto val="1"/>
        <c:lblAlgn val="ctr"/>
        <c:lblOffset val="100"/>
        <c:noMultiLvlLbl val="0"/>
      </c:catAx>
      <c:valAx>
        <c:axId val="15106344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09441648"/>
        <c:crosses val="autoZero"/>
        <c:crossBetween val="between"/>
        <c:majorUnit val="4000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bg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60" b="0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Usage Charge Revenues (Step 4)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60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4"/>
          <c:order val="4"/>
          <c:tx>
            <c:strRef>
              <c:f>Sheet1!$A$7</c:f>
              <c:strCache>
                <c:ptCount val="1"/>
                <c:pt idx="0">
                  <c:v>Water S4</c:v>
                </c:pt>
              </c:strCache>
              <c:extLst xmlns:c15="http://schemas.microsoft.com/office/drawing/2012/chart"/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Sheet1!$B$2:$T$2</c:f>
              <c:strCache>
                <c:ptCount val="19"/>
                <c:pt idx="0">
                  <c:v>1Q 2020</c:v>
                </c:pt>
                <c:pt idx="1">
                  <c:v>2Q 2020</c:v>
                </c:pt>
                <c:pt idx="2">
                  <c:v>3Q 2020</c:v>
                </c:pt>
                <c:pt idx="3">
                  <c:v>4Q 2020</c:v>
                </c:pt>
                <c:pt idx="4">
                  <c:v>1Q 2021</c:v>
                </c:pt>
                <c:pt idx="5">
                  <c:v>2Q 2021</c:v>
                </c:pt>
                <c:pt idx="6">
                  <c:v>3Q 2021</c:v>
                </c:pt>
                <c:pt idx="7">
                  <c:v>4Q 2021</c:v>
                </c:pt>
                <c:pt idx="8">
                  <c:v>1Q 2022</c:v>
                </c:pt>
                <c:pt idx="9">
                  <c:v>2Q 2022</c:v>
                </c:pt>
                <c:pt idx="10">
                  <c:v>3Q 2022</c:v>
                </c:pt>
                <c:pt idx="11">
                  <c:v>4Q 2022</c:v>
                </c:pt>
                <c:pt idx="12">
                  <c:v>1Q 2023</c:v>
                </c:pt>
                <c:pt idx="13">
                  <c:v>2Q 2023</c:v>
                </c:pt>
                <c:pt idx="14">
                  <c:v>3Q 2023</c:v>
                </c:pt>
                <c:pt idx="15">
                  <c:v>4Q 2023</c:v>
                </c:pt>
                <c:pt idx="16">
                  <c:v>1Q 2024</c:v>
                </c:pt>
                <c:pt idx="17">
                  <c:v>2Q2024</c:v>
                </c:pt>
                <c:pt idx="18">
                  <c:v>3Q 2024</c:v>
                </c:pt>
              </c:strCache>
              <c:extLst xmlns:c15="http://schemas.microsoft.com/office/drawing/2012/chart"/>
            </c:strRef>
          </c:cat>
          <c:val>
            <c:numRef>
              <c:f>Sheet1!$B$7:$T$7</c:f>
              <c:numCache>
                <c:formatCode>_(* #,##0_);_(* \(#,##0\);_(* "-"??_);_(@_)</c:formatCode>
                <c:ptCount val="19"/>
                <c:pt idx="0">
                  <c:v>90101</c:v>
                </c:pt>
                <c:pt idx="1">
                  <c:v>179346</c:v>
                </c:pt>
                <c:pt idx="2">
                  <c:v>111293</c:v>
                </c:pt>
                <c:pt idx="3">
                  <c:v>83205</c:v>
                </c:pt>
                <c:pt idx="4">
                  <c:v>96211</c:v>
                </c:pt>
                <c:pt idx="5">
                  <c:v>249914</c:v>
                </c:pt>
                <c:pt idx="6">
                  <c:v>95116</c:v>
                </c:pt>
                <c:pt idx="7">
                  <c:v>101084</c:v>
                </c:pt>
                <c:pt idx="8">
                  <c:v>124677</c:v>
                </c:pt>
                <c:pt idx="9">
                  <c:v>162437</c:v>
                </c:pt>
                <c:pt idx="10">
                  <c:v>130530</c:v>
                </c:pt>
                <c:pt idx="11">
                  <c:v>110883</c:v>
                </c:pt>
                <c:pt idx="12">
                  <c:v>145906</c:v>
                </c:pt>
                <c:pt idx="13">
                  <c:v>240380</c:v>
                </c:pt>
                <c:pt idx="14">
                  <c:v>128663</c:v>
                </c:pt>
                <c:pt idx="15">
                  <c:v>128101</c:v>
                </c:pt>
                <c:pt idx="16">
                  <c:v>322433</c:v>
                </c:pt>
                <c:pt idx="17">
                  <c:v>270887</c:v>
                </c:pt>
                <c:pt idx="18">
                  <c:v>177133</c:v>
                </c:pt>
              </c:numCache>
              <c:extLst xmlns:c15="http://schemas.microsoft.com/office/drawing/2012/chart"/>
            </c:numRef>
          </c:val>
          <c:extLst>
            <c:ext xmlns:c16="http://schemas.microsoft.com/office/drawing/2014/chart" uri="{C3380CC4-5D6E-409C-BE32-E72D297353CC}">
              <c16:uniqueId val="{00000003-9AF2-4C21-9CD2-3E283BF3AA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09441648"/>
        <c:axId val="1510634400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Sheet1!$A$3</c15:sqref>
                        </c15:formulaRef>
                      </c:ext>
                    </c:extLst>
                    <c:strCache>
                      <c:ptCount val="1"/>
                      <c:pt idx="0">
                        <c:v>Water Base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Sheet1!$B$2:$T$2</c15:sqref>
                        </c15:formulaRef>
                      </c:ext>
                    </c:extLst>
                    <c:strCache>
                      <c:ptCount val="19"/>
                      <c:pt idx="0">
                        <c:v>1Q 2020</c:v>
                      </c:pt>
                      <c:pt idx="1">
                        <c:v>2Q 2020</c:v>
                      </c:pt>
                      <c:pt idx="2">
                        <c:v>3Q 2020</c:v>
                      </c:pt>
                      <c:pt idx="3">
                        <c:v>4Q 2020</c:v>
                      </c:pt>
                      <c:pt idx="4">
                        <c:v>1Q 2021</c:v>
                      </c:pt>
                      <c:pt idx="5">
                        <c:v>2Q 2021</c:v>
                      </c:pt>
                      <c:pt idx="6">
                        <c:v>3Q 2021</c:v>
                      </c:pt>
                      <c:pt idx="7">
                        <c:v>4Q 2021</c:v>
                      </c:pt>
                      <c:pt idx="8">
                        <c:v>1Q 2022</c:v>
                      </c:pt>
                      <c:pt idx="9">
                        <c:v>2Q 2022</c:v>
                      </c:pt>
                      <c:pt idx="10">
                        <c:v>3Q 2022</c:v>
                      </c:pt>
                      <c:pt idx="11">
                        <c:v>4Q 2022</c:v>
                      </c:pt>
                      <c:pt idx="12">
                        <c:v>1Q 2023</c:v>
                      </c:pt>
                      <c:pt idx="13">
                        <c:v>2Q 2023</c:v>
                      </c:pt>
                      <c:pt idx="14">
                        <c:v>3Q 2023</c:v>
                      </c:pt>
                      <c:pt idx="15">
                        <c:v>4Q 2023</c:v>
                      </c:pt>
                      <c:pt idx="16">
                        <c:v>1Q 2024</c:v>
                      </c:pt>
                      <c:pt idx="17">
                        <c:v>2Q2024</c:v>
                      </c:pt>
                      <c:pt idx="18">
                        <c:v>3Q 2024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Sheet1!$B$3:$T$3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19"/>
                      <c:pt idx="0">
                        <c:v>79550</c:v>
                      </c:pt>
                      <c:pt idx="1">
                        <c:v>79460</c:v>
                      </c:pt>
                      <c:pt idx="2">
                        <c:v>79695</c:v>
                      </c:pt>
                      <c:pt idx="3">
                        <c:v>79835</c:v>
                      </c:pt>
                      <c:pt idx="4">
                        <c:v>88001</c:v>
                      </c:pt>
                      <c:pt idx="5">
                        <c:v>87862</c:v>
                      </c:pt>
                      <c:pt idx="6">
                        <c:v>88573</c:v>
                      </c:pt>
                      <c:pt idx="7">
                        <c:v>88808</c:v>
                      </c:pt>
                      <c:pt idx="8">
                        <c:v>101198</c:v>
                      </c:pt>
                      <c:pt idx="9">
                        <c:v>100341</c:v>
                      </c:pt>
                      <c:pt idx="10">
                        <c:v>100857</c:v>
                      </c:pt>
                      <c:pt idx="11">
                        <c:v>101148</c:v>
                      </c:pt>
                      <c:pt idx="12">
                        <c:v>101110</c:v>
                      </c:pt>
                      <c:pt idx="13">
                        <c:v>101317</c:v>
                      </c:pt>
                      <c:pt idx="14">
                        <c:v>101696</c:v>
                      </c:pt>
                      <c:pt idx="15">
                        <c:v>102171</c:v>
                      </c:pt>
                      <c:pt idx="16">
                        <c:v>142338</c:v>
                      </c:pt>
                      <c:pt idx="17">
                        <c:v>142408</c:v>
                      </c:pt>
                      <c:pt idx="18">
                        <c:v>142758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4-9AF2-4C21-9CD2-3E283BF3AA80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Sheet1!$A$4</c15:sqref>
                        </c15:formulaRef>
                      </c:ext>
                    </c:extLst>
                    <c:strCache>
                      <c:ptCount val="1"/>
                      <c:pt idx="0">
                        <c:v>Water S1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Sheet1!$B$2:$T$2</c15:sqref>
                        </c15:formulaRef>
                      </c:ext>
                    </c:extLst>
                    <c:strCache>
                      <c:ptCount val="19"/>
                      <c:pt idx="0">
                        <c:v>1Q 2020</c:v>
                      </c:pt>
                      <c:pt idx="1">
                        <c:v>2Q 2020</c:v>
                      </c:pt>
                      <c:pt idx="2">
                        <c:v>3Q 2020</c:v>
                      </c:pt>
                      <c:pt idx="3">
                        <c:v>4Q 2020</c:v>
                      </c:pt>
                      <c:pt idx="4">
                        <c:v>1Q 2021</c:v>
                      </c:pt>
                      <c:pt idx="5">
                        <c:v>2Q 2021</c:v>
                      </c:pt>
                      <c:pt idx="6">
                        <c:v>3Q 2021</c:v>
                      </c:pt>
                      <c:pt idx="7">
                        <c:v>4Q 2021</c:v>
                      </c:pt>
                      <c:pt idx="8">
                        <c:v>1Q 2022</c:v>
                      </c:pt>
                      <c:pt idx="9">
                        <c:v>2Q 2022</c:v>
                      </c:pt>
                      <c:pt idx="10">
                        <c:v>3Q 2022</c:v>
                      </c:pt>
                      <c:pt idx="11">
                        <c:v>4Q 2022</c:v>
                      </c:pt>
                      <c:pt idx="12">
                        <c:v>1Q 2023</c:v>
                      </c:pt>
                      <c:pt idx="13">
                        <c:v>2Q 2023</c:v>
                      </c:pt>
                      <c:pt idx="14">
                        <c:v>3Q 2023</c:v>
                      </c:pt>
                      <c:pt idx="15">
                        <c:v>4Q 2023</c:v>
                      </c:pt>
                      <c:pt idx="16">
                        <c:v>1Q 2024</c:v>
                      </c:pt>
                      <c:pt idx="17">
                        <c:v>2Q2024</c:v>
                      </c:pt>
                      <c:pt idx="18">
                        <c:v>3Q 2024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Sheet1!$B$4:$T$4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19"/>
                      <c:pt idx="0">
                        <c:v>49159</c:v>
                      </c:pt>
                      <c:pt idx="1">
                        <c:v>49981</c:v>
                      </c:pt>
                      <c:pt idx="2">
                        <c:v>40039</c:v>
                      </c:pt>
                      <c:pt idx="3">
                        <c:v>48847</c:v>
                      </c:pt>
                      <c:pt idx="4">
                        <c:v>50894</c:v>
                      </c:pt>
                      <c:pt idx="5">
                        <c:v>51249</c:v>
                      </c:pt>
                      <c:pt idx="6">
                        <c:v>49891</c:v>
                      </c:pt>
                      <c:pt idx="7">
                        <c:v>50101</c:v>
                      </c:pt>
                      <c:pt idx="8">
                        <c:v>51241</c:v>
                      </c:pt>
                      <c:pt idx="9">
                        <c:v>51181</c:v>
                      </c:pt>
                      <c:pt idx="10">
                        <c:v>50483</c:v>
                      </c:pt>
                      <c:pt idx="11">
                        <c:v>50196</c:v>
                      </c:pt>
                      <c:pt idx="12">
                        <c:v>52660</c:v>
                      </c:pt>
                      <c:pt idx="13">
                        <c:v>52991</c:v>
                      </c:pt>
                      <c:pt idx="14">
                        <c:v>51322</c:v>
                      </c:pt>
                      <c:pt idx="15">
                        <c:v>51696</c:v>
                      </c:pt>
                      <c:pt idx="16">
                        <c:v>53692</c:v>
                      </c:pt>
                      <c:pt idx="17">
                        <c:v>53765</c:v>
                      </c:pt>
                      <c:pt idx="18">
                        <c:v>52969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0-9AF2-4C21-9CD2-3E283BF3AA80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Sheet1!$A$5</c15:sqref>
                        </c15:formulaRef>
                      </c:ext>
                    </c:extLst>
                    <c:strCache>
                      <c:ptCount val="1"/>
                      <c:pt idx="0">
                        <c:v>Water S2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Sheet1!$B$2:$T$2</c15:sqref>
                        </c15:formulaRef>
                      </c:ext>
                    </c:extLst>
                    <c:strCache>
                      <c:ptCount val="19"/>
                      <c:pt idx="0">
                        <c:v>1Q 2020</c:v>
                      </c:pt>
                      <c:pt idx="1">
                        <c:v>2Q 2020</c:v>
                      </c:pt>
                      <c:pt idx="2">
                        <c:v>3Q 2020</c:v>
                      </c:pt>
                      <c:pt idx="3">
                        <c:v>4Q 2020</c:v>
                      </c:pt>
                      <c:pt idx="4">
                        <c:v>1Q 2021</c:v>
                      </c:pt>
                      <c:pt idx="5">
                        <c:v>2Q 2021</c:v>
                      </c:pt>
                      <c:pt idx="6">
                        <c:v>3Q 2021</c:v>
                      </c:pt>
                      <c:pt idx="7">
                        <c:v>4Q 2021</c:v>
                      </c:pt>
                      <c:pt idx="8">
                        <c:v>1Q 2022</c:v>
                      </c:pt>
                      <c:pt idx="9">
                        <c:v>2Q 2022</c:v>
                      </c:pt>
                      <c:pt idx="10">
                        <c:v>3Q 2022</c:v>
                      </c:pt>
                      <c:pt idx="11">
                        <c:v>4Q 2022</c:v>
                      </c:pt>
                      <c:pt idx="12">
                        <c:v>1Q 2023</c:v>
                      </c:pt>
                      <c:pt idx="13">
                        <c:v>2Q 2023</c:v>
                      </c:pt>
                      <c:pt idx="14">
                        <c:v>3Q 2023</c:v>
                      </c:pt>
                      <c:pt idx="15">
                        <c:v>4Q 2023</c:v>
                      </c:pt>
                      <c:pt idx="16">
                        <c:v>1Q 2024</c:v>
                      </c:pt>
                      <c:pt idx="17">
                        <c:v>2Q2024</c:v>
                      </c:pt>
                      <c:pt idx="18">
                        <c:v>3Q 2024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Sheet1!$B$5:$T$5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19"/>
                      <c:pt idx="0">
                        <c:v>98580</c:v>
                      </c:pt>
                      <c:pt idx="1">
                        <c:v>103196</c:v>
                      </c:pt>
                      <c:pt idx="2">
                        <c:v>96109</c:v>
                      </c:pt>
                      <c:pt idx="3">
                        <c:v>97325</c:v>
                      </c:pt>
                      <c:pt idx="4">
                        <c:v>107008</c:v>
                      </c:pt>
                      <c:pt idx="5">
                        <c:v>113355</c:v>
                      </c:pt>
                      <c:pt idx="6">
                        <c:v>97141</c:v>
                      </c:pt>
                      <c:pt idx="7">
                        <c:v>102395</c:v>
                      </c:pt>
                      <c:pt idx="8">
                        <c:v>108284</c:v>
                      </c:pt>
                      <c:pt idx="9">
                        <c:v>107953</c:v>
                      </c:pt>
                      <c:pt idx="10">
                        <c:v>104614</c:v>
                      </c:pt>
                      <c:pt idx="11">
                        <c:v>103206</c:v>
                      </c:pt>
                      <c:pt idx="12">
                        <c:v>113393</c:v>
                      </c:pt>
                      <c:pt idx="13">
                        <c:v>117263</c:v>
                      </c:pt>
                      <c:pt idx="14">
                        <c:v>103763</c:v>
                      </c:pt>
                      <c:pt idx="15">
                        <c:v>108432</c:v>
                      </c:pt>
                      <c:pt idx="16">
                        <c:v>113220</c:v>
                      </c:pt>
                      <c:pt idx="17">
                        <c:v>115152</c:v>
                      </c:pt>
                      <c:pt idx="18">
                        <c:v>108538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1-9AF2-4C21-9CD2-3E283BF3AA80}"/>
                  </c:ext>
                </c:extLst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Sheet1!$A$6</c15:sqref>
                        </c15:formulaRef>
                      </c:ext>
                    </c:extLst>
                    <c:strCache>
                      <c:ptCount val="1"/>
                      <c:pt idx="0">
                        <c:v>Water S3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Sheet1!$B$2:$T$2</c15:sqref>
                        </c15:formulaRef>
                      </c:ext>
                    </c:extLst>
                    <c:strCache>
                      <c:ptCount val="19"/>
                      <c:pt idx="0">
                        <c:v>1Q 2020</c:v>
                      </c:pt>
                      <c:pt idx="1">
                        <c:v>2Q 2020</c:v>
                      </c:pt>
                      <c:pt idx="2">
                        <c:v>3Q 2020</c:v>
                      </c:pt>
                      <c:pt idx="3">
                        <c:v>4Q 2020</c:v>
                      </c:pt>
                      <c:pt idx="4">
                        <c:v>1Q 2021</c:v>
                      </c:pt>
                      <c:pt idx="5">
                        <c:v>2Q 2021</c:v>
                      </c:pt>
                      <c:pt idx="6">
                        <c:v>3Q 2021</c:v>
                      </c:pt>
                      <c:pt idx="7">
                        <c:v>4Q 2021</c:v>
                      </c:pt>
                      <c:pt idx="8">
                        <c:v>1Q 2022</c:v>
                      </c:pt>
                      <c:pt idx="9">
                        <c:v>2Q 2022</c:v>
                      </c:pt>
                      <c:pt idx="10">
                        <c:v>3Q 2022</c:v>
                      </c:pt>
                      <c:pt idx="11">
                        <c:v>4Q 2022</c:v>
                      </c:pt>
                      <c:pt idx="12">
                        <c:v>1Q 2023</c:v>
                      </c:pt>
                      <c:pt idx="13">
                        <c:v>2Q 2023</c:v>
                      </c:pt>
                      <c:pt idx="14">
                        <c:v>3Q 2023</c:v>
                      </c:pt>
                      <c:pt idx="15">
                        <c:v>4Q 2023</c:v>
                      </c:pt>
                      <c:pt idx="16">
                        <c:v>1Q 2024</c:v>
                      </c:pt>
                      <c:pt idx="17">
                        <c:v>2Q2024</c:v>
                      </c:pt>
                      <c:pt idx="18">
                        <c:v>3Q 2024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Sheet1!$B$6:$T$6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19"/>
                      <c:pt idx="0">
                        <c:v>125635</c:v>
                      </c:pt>
                      <c:pt idx="1">
                        <c:v>155815</c:v>
                      </c:pt>
                      <c:pt idx="2">
                        <c:v>114583</c:v>
                      </c:pt>
                      <c:pt idx="3">
                        <c:v>117458</c:v>
                      </c:pt>
                      <c:pt idx="4">
                        <c:v>157410</c:v>
                      </c:pt>
                      <c:pt idx="5">
                        <c:v>210104</c:v>
                      </c:pt>
                      <c:pt idx="6">
                        <c:v>114934</c:v>
                      </c:pt>
                      <c:pt idx="7">
                        <c:v>132078</c:v>
                      </c:pt>
                      <c:pt idx="8">
                        <c:v>150591</c:v>
                      </c:pt>
                      <c:pt idx="9">
                        <c:v>152254</c:v>
                      </c:pt>
                      <c:pt idx="10">
                        <c:v>131661</c:v>
                      </c:pt>
                      <c:pt idx="11">
                        <c:v>124242</c:v>
                      </c:pt>
                      <c:pt idx="12">
                        <c:v>154578</c:v>
                      </c:pt>
                      <c:pt idx="13">
                        <c:v>185856</c:v>
                      </c:pt>
                      <c:pt idx="14">
                        <c:v>118991</c:v>
                      </c:pt>
                      <c:pt idx="15">
                        <c:v>132781</c:v>
                      </c:pt>
                      <c:pt idx="16">
                        <c:v>156387</c:v>
                      </c:pt>
                      <c:pt idx="17">
                        <c:v>169675</c:v>
                      </c:pt>
                      <c:pt idx="18">
                        <c:v>135750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9AF2-4C21-9CD2-3E283BF3AA80}"/>
                  </c:ext>
                </c:extLst>
              </c15:ser>
            </c15:filteredBarSeries>
            <c15:filteredBar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Sheet1!$A$8</c15:sqref>
                        </c15:formulaRef>
                      </c:ext>
                    </c:extLst>
                    <c:strCache>
                      <c:ptCount val="1"/>
                      <c:pt idx="0">
                        <c:v>Sewer Base</c:v>
                      </c:pt>
                    </c:strCache>
                  </c:strRef>
                </c:tx>
                <c:spPr>
                  <a:solidFill>
                    <a:schemeClr val="accent6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Sheet1!$B$2:$T$2</c15:sqref>
                        </c15:formulaRef>
                      </c:ext>
                    </c:extLst>
                    <c:strCache>
                      <c:ptCount val="19"/>
                      <c:pt idx="0">
                        <c:v>1Q 2020</c:v>
                      </c:pt>
                      <c:pt idx="1">
                        <c:v>2Q 2020</c:v>
                      </c:pt>
                      <c:pt idx="2">
                        <c:v>3Q 2020</c:v>
                      </c:pt>
                      <c:pt idx="3">
                        <c:v>4Q 2020</c:v>
                      </c:pt>
                      <c:pt idx="4">
                        <c:v>1Q 2021</c:v>
                      </c:pt>
                      <c:pt idx="5">
                        <c:v>2Q 2021</c:v>
                      </c:pt>
                      <c:pt idx="6">
                        <c:v>3Q 2021</c:v>
                      </c:pt>
                      <c:pt idx="7">
                        <c:v>4Q 2021</c:v>
                      </c:pt>
                      <c:pt idx="8">
                        <c:v>1Q 2022</c:v>
                      </c:pt>
                      <c:pt idx="9">
                        <c:v>2Q 2022</c:v>
                      </c:pt>
                      <c:pt idx="10">
                        <c:v>3Q 2022</c:v>
                      </c:pt>
                      <c:pt idx="11">
                        <c:v>4Q 2022</c:v>
                      </c:pt>
                      <c:pt idx="12">
                        <c:v>1Q 2023</c:v>
                      </c:pt>
                      <c:pt idx="13">
                        <c:v>2Q 2023</c:v>
                      </c:pt>
                      <c:pt idx="14">
                        <c:v>3Q 2023</c:v>
                      </c:pt>
                      <c:pt idx="15">
                        <c:v>4Q 2023</c:v>
                      </c:pt>
                      <c:pt idx="16">
                        <c:v>1Q 2024</c:v>
                      </c:pt>
                      <c:pt idx="17">
                        <c:v>2Q2024</c:v>
                      </c:pt>
                      <c:pt idx="18">
                        <c:v>3Q 2024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Sheet1!$B$8:$T$8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19"/>
                      <c:pt idx="0">
                        <c:v>184926</c:v>
                      </c:pt>
                      <c:pt idx="1">
                        <c:v>184702</c:v>
                      </c:pt>
                      <c:pt idx="2">
                        <c:v>185315</c:v>
                      </c:pt>
                      <c:pt idx="3">
                        <c:v>185765</c:v>
                      </c:pt>
                      <c:pt idx="4">
                        <c:v>186015</c:v>
                      </c:pt>
                      <c:pt idx="5">
                        <c:v>185500</c:v>
                      </c:pt>
                      <c:pt idx="6">
                        <c:v>187115</c:v>
                      </c:pt>
                      <c:pt idx="7">
                        <c:v>187850</c:v>
                      </c:pt>
                      <c:pt idx="8">
                        <c:v>186785</c:v>
                      </c:pt>
                      <c:pt idx="9">
                        <c:v>187143</c:v>
                      </c:pt>
                      <c:pt idx="10">
                        <c:v>188093</c:v>
                      </c:pt>
                      <c:pt idx="11">
                        <c:v>188608</c:v>
                      </c:pt>
                      <c:pt idx="12">
                        <c:v>187945</c:v>
                      </c:pt>
                      <c:pt idx="13">
                        <c:v>188360</c:v>
                      </c:pt>
                      <c:pt idx="14">
                        <c:v>189215</c:v>
                      </c:pt>
                      <c:pt idx="15">
                        <c:v>190115</c:v>
                      </c:pt>
                      <c:pt idx="16">
                        <c:v>190030</c:v>
                      </c:pt>
                      <c:pt idx="17">
                        <c:v>190130</c:v>
                      </c:pt>
                      <c:pt idx="18">
                        <c:v>190480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9AF2-4C21-9CD2-3E283BF3AA80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Sheet1!$A$9</c15:sqref>
                        </c15:formulaRef>
                      </c:ext>
                    </c:extLst>
                    <c:strCache>
                      <c:ptCount val="1"/>
                      <c:pt idx="0">
                        <c:v>Sewer S1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Sheet1!$B$2:$T$2</c15:sqref>
                        </c15:formulaRef>
                      </c:ext>
                    </c:extLst>
                    <c:strCache>
                      <c:ptCount val="19"/>
                      <c:pt idx="0">
                        <c:v>1Q 2020</c:v>
                      </c:pt>
                      <c:pt idx="1">
                        <c:v>2Q 2020</c:v>
                      </c:pt>
                      <c:pt idx="2">
                        <c:v>3Q 2020</c:v>
                      </c:pt>
                      <c:pt idx="3">
                        <c:v>4Q 2020</c:v>
                      </c:pt>
                      <c:pt idx="4">
                        <c:v>1Q 2021</c:v>
                      </c:pt>
                      <c:pt idx="5">
                        <c:v>2Q 2021</c:v>
                      </c:pt>
                      <c:pt idx="6">
                        <c:v>3Q 2021</c:v>
                      </c:pt>
                      <c:pt idx="7">
                        <c:v>4Q 2021</c:v>
                      </c:pt>
                      <c:pt idx="8">
                        <c:v>1Q 2022</c:v>
                      </c:pt>
                      <c:pt idx="9">
                        <c:v>2Q 2022</c:v>
                      </c:pt>
                      <c:pt idx="10">
                        <c:v>3Q 2022</c:v>
                      </c:pt>
                      <c:pt idx="11">
                        <c:v>4Q 2022</c:v>
                      </c:pt>
                      <c:pt idx="12">
                        <c:v>1Q 2023</c:v>
                      </c:pt>
                      <c:pt idx="13">
                        <c:v>2Q 2023</c:v>
                      </c:pt>
                      <c:pt idx="14">
                        <c:v>3Q 2023</c:v>
                      </c:pt>
                      <c:pt idx="15">
                        <c:v>4Q 2023</c:v>
                      </c:pt>
                      <c:pt idx="16">
                        <c:v>1Q 2024</c:v>
                      </c:pt>
                      <c:pt idx="17">
                        <c:v>2Q2024</c:v>
                      </c:pt>
                      <c:pt idx="18">
                        <c:v>3Q 2024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Sheet1!$B$9:$T$9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19"/>
                      <c:pt idx="0">
                        <c:v>95947</c:v>
                      </c:pt>
                      <c:pt idx="1">
                        <c:v>96021</c:v>
                      </c:pt>
                      <c:pt idx="2">
                        <c:v>95348</c:v>
                      </c:pt>
                      <c:pt idx="3">
                        <c:v>96083</c:v>
                      </c:pt>
                      <c:pt idx="4">
                        <c:v>100904</c:v>
                      </c:pt>
                      <c:pt idx="5">
                        <c:v>99703</c:v>
                      </c:pt>
                      <c:pt idx="6">
                        <c:v>98325</c:v>
                      </c:pt>
                      <c:pt idx="7">
                        <c:v>100399</c:v>
                      </c:pt>
                      <c:pt idx="8">
                        <c:v>104273</c:v>
                      </c:pt>
                      <c:pt idx="9">
                        <c:v>102289</c:v>
                      </c:pt>
                      <c:pt idx="10">
                        <c:v>103371</c:v>
                      </c:pt>
                      <c:pt idx="11">
                        <c:v>103608</c:v>
                      </c:pt>
                      <c:pt idx="12">
                        <c:v>104840</c:v>
                      </c:pt>
                      <c:pt idx="13">
                        <c:v>104838</c:v>
                      </c:pt>
                      <c:pt idx="14">
                        <c:v>103634</c:v>
                      </c:pt>
                      <c:pt idx="15">
                        <c:v>105190</c:v>
                      </c:pt>
                      <c:pt idx="16">
                        <c:v>108921</c:v>
                      </c:pt>
                      <c:pt idx="17">
                        <c:v>109413</c:v>
                      </c:pt>
                      <c:pt idx="18">
                        <c:v>108708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9AF2-4C21-9CD2-3E283BF3AA80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Sheet1!$A$10</c15:sqref>
                        </c15:formulaRef>
                      </c:ext>
                    </c:extLst>
                    <c:strCache>
                      <c:ptCount val="1"/>
                      <c:pt idx="0">
                        <c:v>Sewer S2</c:v>
                      </c:pt>
                    </c:strCache>
                  </c:strRef>
                </c:tx>
                <c:spPr>
                  <a:solidFill>
                    <a:schemeClr val="accent2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Sheet1!$B$2:$T$2</c15:sqref>
                        </c15:formulaRef>
                      </c:ext>
                    </c:extLst>
                    <c:strCache>
                      <c:ptCount val="19"/>
                      <c:pt idx="0">
                        <c:v>1Q 2020</c:v>
                      </c:pt>
                      <c:pt idx="1">
                        <c:v>2Q 2020</c:v>
                      </c:pt>
                      <c:pt idx="2">
                        <c:v>3Q 2020</c:v>
                      </c:pt>
                      <c:pt idx="3">
                        <c:v>4Q 2020</c:v>
                      </c:pt>
                      <c:pt idx="4">
                        <c:v>1Q 2021</c:v>
                      </c:pt>
                      <c:pt idx="5">
                        <c:v>2Q 2021</c:v>
                      </c:pt>
                      <c:pt idx="6">
                        <c:v>3Q 2021</c:v>
                      </c:pt>
                      <c:pt idx="7">
                        <c:v>4Q 2021</c:v>
                      </c:pt>
                      <c:pt idx="8">
                        <c:v>1Q 2022</c:v>
                      </c:pt>
                      <c:pt idx="9">
                        <c:v>2Q 2022</c:v>
                      </c:pt>
                      <c:pt idx="10">
                        <c:v>3Q 2022</c:v>
                      </c:pt>
                      <c:pt idx="11">
                        <c:v>4Q 2022</c:v>
                      </c:pt>
                      <c:pt idx="12">
                        <c:v>1Q 2023</c:v>
                      </c:pt>
                      <c:pt idx="13">
                        <c:v>2Q 2023</c:v>
                      </c:pt>
                      <c:pt idx="14">
                        <c:v>3Q 2023</c:v>
                      </c:pt>
                      <c:pt idx="15">
                        <c:v>4Q 2023</c:v>
                      </c:pt>
                      <c:pt idx="16">
                        <c:v>1Q 2024</c:v>
                      </c:pt>
                      <c:pt idx="17">
                        <c:v>2Q2024</c:v>
                      </c:pt>
                      <c:pt idx="18">
                        <c:v>3Q 2024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Sheet1!$B$10:$T$10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19"/>
                      <c:pt idx="0">
                        <c:v>317092</c:v>
                      </c:pt>
                      <c:pt idx="1">
                        <c:v>353364</c:v>
                      </c:pt>
                      <c:pt idx="2">
                        <c:v>293765</c:v>
                      </c:pt>
                      <c:pt idx="3">
                        <c:v>307889</c:v>
                      </c:pt>
                      <c:pt idx="4">
                        <c:v>372646</c:v>
                      </c:pt>
                      <c:pt idx="5">
                        <c:v>442504</c:v>
                      </c:pt>
                      <c:pt idx="6">
                        <c:v>294713</c:v>
                      </c:pt>
                      <c:pt idx="7">
                        <c:v>337010</c:v>
                      </c:pt>
                      <c:pt idx="8">
                        <c:v>362713</c:v>
                      </c:pt>
                      <c:pt idx="9">
                        <c:v>354630</c:v>
                      </c:pt>
                      <c:pt idx="10">
                        <c:v>332115</c:v>
                      </c:pt>
                      <c:pt idx="11">
                        <c:v>326015</c:v>
                      </c:pt>
                      <c:pt idx="12">
                        <c:v>355764</c:v>
                      </c:pt>
                      <c:pt idx="13">
                        <c:v>392631</c:v>
                      </c:pt>
                      <c:pt idx="14">
                        <c:v>299939</c:v>
                      </c:pt>
                      <c:pt idx="15">
                        <c:v>330395</c:v>
                      </c:pt>
                      <c:pt idx="16">
                        <c:v>362847</c:v>
                      </c:pt>
                      <c:pt idx="17">
                        <c:v>379368</c:v>
                      </c:pt>
                      <c:pt idx="18">
                        <c:v>331839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9AF2-4C21-9CD2-3E283BF3AA80}"/>
                  </c:ext>
                </c:extLst>
              </c15:ser>
            </c15:filteredBarSeries>
            <c15:filteredBarSeries>
              <c15:ser>
                <c:idx val="8"/>
                <c:order val="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Sheet1!$A$11</c15:sqref>
                        </c15:formulaRef>
                      </c:ext>
                    </c:extLst>
                    <c:strCache>
                      <c:ptCount val="1"/>
                      <c:pt idx="0">
                        <c:v>Sewer S3</c:v>
                      </c:pt>
                    </c:strCache>
                  </c:strRef>
                </c:tx>
                <c:spPr>
                  <a:solidFill>
                    <a:schemeClr val="accent3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Sheet1!$B$2:$T$2</c15:sqref>
                        </c15:formulaRef>
                      </c:ext>
                    </c:extLst>
                    <c:strCache>
                      <c:ptCount val="19"/>
                      <c:pt idx="0">
                        <c:v>1Q 2020</c:v>
                      </c:pt>
                      <c:pt idx="1">
                        <c:v>2Q 2020</c:v>
                      </c:pt>
                      <c:pt idx="2">
                        <c:v>3Q 2020</c:v>
                      </c:pt>
                      <c:pt idx="3">
                        <c:v>4Q 2020</c:v>
                      </c:pt>
                      <c:pt idx="4">
                        <c:v>1Q 2021</c:v>
                      </c:pt>
                      <c:pt idx="5">
                        <c:v>2Q 2021</c:v>
                      </c:pt>
                      <c:pt idx="6">
                        <c:v>3Q 2021</c:v>
                      </c:pt>
                      <c:pt idx="7">
                        <c:v>4Q 2021</c:v>
                      </c:pt>
                      <c:pt idx="8">
                        <c:v>1Q 2022</c:v>
                      </c:pt>
                      <c:pt idx="9">
                        <c:v>2Q 2022</c:v>
                      </c:pt>
                      <c:pt idx="10">
                        <c:v>3Q 2022</c:v>
                      </c:pt>
                      <c:pt idx="11">
                        <c:v>4Q 2022</c:v>
                      </c:pt>
                      <c:pt idx="12">
                        <c:v>1Q 2023</c:v>
                      </c:pt>
                      <c:pt idx="13">
                        <c:v>2Q 2023</c:v>
                      </c:pt>
                      <c:pt idx="14">
                        <c:v>3Q 2023</c:v>
                      </c:pt>
                      <c:pt idx="15">
                        <c:v>4Q 2023</c:v>
                      </c:pt>
                      <c:pt idx="16">
                        <c:v>1Q 2024</c:v>
                      </c:pt>
                      <c:pt idx="17">
                        <c:v>2Q2024</c:v>
                      </c:pt>
                      <c:pt idx="18">
                        <c:v>3Q 2024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Sheet1!$B$11:$T$11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19"/>
                      <c:pt idx="0">
                        <c:v>135588</c:v>
                      </c:pt>
                      <c:pt idx="1">
                        <c:v>217946</c:v>
                      </c:pt>
                      <c:pt idx="2">
                        <c:v>136195</c:v>
                      </c:pt>
                      <c:pt idx="3">
                        <c:v>125734</c:v>
                      </c:pt>
                      <c:pt idx="4">
                        <c:v>139135</c:v>
                      </c:pt>
                      <c:pt idx="5">
                        <c:v>292335</c:v>
                      </c:pt>
                      <c:pt idx="6">
                        <c:v>127484</c:v>
                      </c:pt>
                      <c:pt idx="7">
                        <c:v>148353</c:v>
                      </c:pt>
                      <c:pt idx="8">
                        <c:v>176984</c:v>
                      </c:pt>
                      <c:pt idx="9">
                        <c:v>203386</c:v>
                      </c:pt>
                      <c:pt idx="10">
                        <c:v>184455</c:v>
                      </c:pt>
                      <c:pt idx="11">
                        <c:v>165214</c:v>
                      </c:pt>
                      <c:pt idx="12">
                        <c:v>191754</c:v>
                      </c:pt>
                      <c:pt idx="13">
                        <c:v>267760</c:v>
                      </c:pt>
                      <c:pt idx="14">
                        <c:v>172297</c:v>
                      </c:pt>
                      <c:pt idx="15">
                        <c:v>177495</c:v>
                      </c:pt>
                      <c:pt idx="16">
                        <c:v>436917</c:v>
                      </c:pt>
                      <c:pt idx="17">
                        <c:v>282319</c:v>
                      </c:pt>
                      <c:pt idx="18">
                        <c:v>228659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9AF2-4C21-9CD2-3E283BF3AA80}"/>
                  </c:ext>
                </c:extLst>
              </c15:ser>
            </c15:filteredBarSeries>
          </c:ext>
        </c:extLst>
      </c:barChart>
      <c:catAx>
        <c:axId val="1209441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10634400"/>
        <c:crosses val="autoZero"/>
        <c:auto val="1"/>
        <c:lblAlgn val="ctr"/>
        <c:lblOffset val="100"/>
        <c:noMultiLvlLbl val="0"/>
      </c:catAx>
      <c:valAx>
        <c:axId val="15106344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09441648"/>
        <c:crosses val="autoZero"/>
        <c:crossBetween val="between"/>
        <c:majorUnit val="20000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bg1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60" b="0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Expenses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60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'Rev Req'!$B$102</c:f>
              <c:strCache>
                <c:ptCount val="1"/>
                <c:pt idx="0">
                  <c:v>Last Year's Model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'Rev Req'!$C$101:$H$101</c:f>
              <c:strCache>
                <c:ptCount val="6"/>
                <c:pt idx="0">
                  <c:v>FY 2022</c:v>
                </c:pt>
                <c:pt idx="1">
                  <c:v>FY 2023</c:v>
                </c:pt>
                <c:pt idx="2">
                  <c:v>FY 2024</c:v>
                </c:pt>
                <c:pt idx="3">
                  <c:v>FY 2025</c:v>
                </c:pt>
                <c:pt idx="4">
                  <c:v>FY 2026</c:v>
                </c:pt>
                <c:pt idx="5">
                  <c:v>FY 2027</c:v>
                </c:pt>
              </c:strCache>
            </c:strRef>
          </c:cat>
          <c:val>
            <c:numRef>
              <c:f>'Rev Req'!$C$102:$H$102</c:f>
              <c:numCache>
                <c:formatCode>#,##0_);\(#,##0\)</c:formatCode>
                <c:ptCount val="6"/>
                <c:pt idx="0">
                  <c:v>2199110</c:v>
                </c:pt>
                <c:pt idx="1">
                  <c:v>2491781</c:v>
                </c:pt>
                <c:pt idx="2">
                  <c:v>2620484.7999999998</c:v>
                </c:pt>
                <c:pt idx="3">
                  <c:v>2908728.0599999996</c:v>
                </c:pt>
                <c:pt idx="4">
                  <c:v>3022080.3148000007</c:v>
                </c:pt>
                <c:pt idx="5">
                  <c:v>3137274.9123940002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9F-4658-A75F-56AE68669FB3}"/>
            </c:ext>
          </c:extLst>
        </c:ser>
        <c:ser>
          <c:idx val="1"/>
          <c:order val="1"/>
          <c:tx>
            <c:strRef>
              <c:f>'Rev Req'!$B$103</c:f>
              <c:strCache>
                <c:ptCount val="1"/>
                <c:pt idx="0">
                  <c:v>This Year's Model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'Rev Req'!$C$101:$H$101</c:f>
              <c:strCache>
                <c:ptCount val="6"/>
                <c:pt idx="0">
                  <c:v>FY 2022</c:v>
                </c:pt>
                <c:pt idx="1">
                  <c:v>FY 2023</c:v>
                </c:pt>
                <c:pt idx="2">
                  <c:v>FY 2024</c:v>
                </c:pt>
                <c:pt idx="3">
                  <c:v>FY 2025</c:v>
                </c:pt>
                <c:pt idx="4">
                  <c:v>FY 2026</c:v>
                </c:pt>
                <c:pt idx="5">
                  <c:v>FY 2027</c:v>
                </c:pt>
              </c:strCache>
            </c:strRef>
          </c:cat>
          <c:val>
            <c:numRef>
              <c:f>'Rev Req'!$C$103:$H$103</c:f>
              <c:numCache>
                <c:formatCode>#,##0_);\(#,##0\)</c:formatCode>
                <c:ptCount val="6"/>
                <c:pt idx="0">
                  <c:v>2199110</c:v>
                </c:pt>
                <c:pt idx="1">
                  <c:v>2491781</c:v>
                </c:pt>
                <c:pt idx="2">
                  <c:v>2833345.1752352025</c:v>
                </c:pt>
                <c:pt idx="3">
                  <c:v>3001487.8622446107</c:v>
                </c:pt>
                <c:pt idx="4">
                  <c:v>3206345.8722343948</c:v>
                </c:pt>
                <c:pt idx="5">
                  <c:v>3334277.0011987709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59F-4658-A75F-56AE68669F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09873936"/>
        <c:axId val="1816169728"/>
      </c:barChart>
      <c:catAx>
        <c:axId val="1609873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16169728"/>
        <c:crosses val="autoZero"/>
        <c:auto val="1"/>
        <c:lblAlgn val="ctr"/>
        <c:lblOffset val="100"/>
        <c:noMultiLvlLbl val="0"/>
      </c:catAx>
      <c:valAx>
        <c:axId val="1816169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.0_);_(&quot;$&quot;* \(#,##0.0\);_(&quot;$&quot;* &quot;-&quot;?_);_(@_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9873936"/>
        <c:crosses val="autoZero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bg1"/>
          </a:solidFill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60" b="0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Base Charge Revenue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60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5"/>
          <c:order val="5"/>
          <c:tx>
            <c:strRef>
              <c:f>Sheet1!$A$8</c:f>
              <c:strCache>
                <c:ptCount val="1"/>
                <c:pt idx="0">
                  <c:v>Sewer Base</c:v>
                </c:pt>
              </c:strCache>
              <c:extLst xmlns:c15="http://schemas.microsoft.com/office/drawing/2012/chart"/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cat>
            <c:strRef>
              <c:f>Sheet1!$B$2:$T$2</c:f>
              <c:strCache>
                <c:ptCount val="19"/>
                <c:pt idx="0">
                  <c:v>1Q 2020</c:v>
                </c:pt>
                <c:pt idx="1">
                  <c:v>2Q 2020</c:v>
                </c:pt>
                <c:pt idx="2">
                  <c:v>3Q 2020</c:v>
                </c:pt>
                <c:pt idx="3">
                  <c:v>4Q 2020</c:v>
                </c:pt>
                <c:pt idx="4">
                  <c:v>1Q 2021</c:v>
                </c:pt>
                <c:pt idx="5">
                  <c:v>2Q 2021</c:v>
                </c:pt>
                <c:pt idx="6">
                  <c:v>3Q 2021</c:v>
                </c:pt>
                <c:pt idx="7">
                  <c:v>4Q 2021</c:v>
                </c:pt>
                <c:pt idx="8">
                  <c:v>1Q 2022</c:v>
                </c:pt>
                <c:pt idx="9">
                  <c:v>2Q 2022</c:v>
                </c:pt>
                <c:pt idx="10">
                  <c:v>3Q 2022</c:v>
                </c:pt>
                <c:pt idx="11">
                  <c:v>4Q 2022</c:v>
                </c:pt>
                <c:pt idx="12">
                  <c:v>1Q 2023</c:v>
                </c:pt>
                <c:pt idx="13">
                  <c:v>2Q 2023</c:v>
                </c:pt>
                <c:pt idx="14">
                  <c:v>3Q 2023</c:v>
                </c:pt>
                <c:pt idx="15">
                  <c:v>4Q 2023</c:v>
                </c:pt>
                <c:pt idx="16">
                  <c:v>1Q 2024</c:v>
                </c:pt>
                <c:pt idx="17">
                  <c:v>2Q2024</c:v>
                </c:pt>
                <c:pt idx="18">
                  <c:v>3Q 2024</c:v>
                </c:pt>
              </c:strCache>
              <c:extLst xmlns:c15="http://schemas.microsoft.com/office/drawing/2012/chart"/>
            </c:strRef>
          </c:cat>
          <c:val>
            <c:numRef>
              <c:f>Sheet1!$B$8:$T$8</c:f>
              <c:numCache>
                <c:formatCode>_(* #,##0_);_(* \(#,##0\);_(* "-"??_);_(@_)</c:formatCode>
                <c:ptCount val="19"/>
                <c:pt idx="0">
                  <c:v>184926</c:v>
                </c:pt>
                <c:pt idx="1">
                  <c:v>184702</c:v>
                </c:pt>
                <c:pt idx="2">
                  <c:v>185315</c:v>
                </c:pt>
                <c:pt idx="3">
                  <c:v>185765</c:v>
                </c:pt>
                <c:pt idx="4">
                  <c:v>186015</c:v>
                </c:pt>
                <c:pt idx="5">
                  <c:v>185500</c:v>
                </c:pt>
                <c:pt idx="6">
                  <c:v>187115</c:v>
                </c:pt>
                <c:pt idx="7">
                  <c:v>187850</c:v>
                </c:pt>
                <c:pt idx="8">
                  <c:v>186785</c:v>
                </c:pt>
                <c:pt idx="9">
                  <c:v>187143</c:v>
                </c:pt>
                <c:pt idx="10">
                  <c:v>188093</c:v>
                </c:pt>
                <c:pt idx="11">
                  <c:v>188608</c:v>
                </c:pt>
                <c:pt idx="12">
                  <c:v>187945</c:v>
                </c:pt>
                <c:pt idx="13">
                  <c:v>188360</c:v>
                </c:pt>
                <c:pt idx="14">
                  <c:v>189215</c:v>
                </c:pt>
                <c:pt idx="15">
                  <c:v>190115</c:v>
                </c:pt>
                <c:pt idx="16">
                  <c:v>190030</c:v>
                </c:pt>
                <c:pt idx="17">
                  <c:v>190130</c:v>
                </c:pt>
                <c:pt idx="18">
                  <c:v>190480</c:v>
                </c:pt>
              </c:numCache>
              <c:extLst xmlns:c15="http://schemas.microsoft.com/office/drawing/2012/chart"/>
            </c:numRef>
          </c:val>
          <c:extLst>
            <c:ext xmlns:c16="http://schemas.microsoft.com/office/drawing/2014/chart" uri="{C3380CC4-5D6E-409C-BE32-E72D297353CC}">
              <c16:uniqueId val="{00000000-543B-45ED-B5C4-DE77C581B7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09441648"/>
        <c:axId val="1510634400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Sheet1!$A$3</c15:sqref>
                        </c15:formulaRef>
                      </c:ext>
                    </c:extLst>
                    <c:strCache>
                      <c:ptCount val="1"/>
                      <c:pt idx="0">
                        <c:v>Water Base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Sheet1!$B$2:$T$2</c15:sqref>
                        </c15:formulaRef>
                      </c:ext>
                    </c:extLst>
                    <c:strCache>
                      <c:ptCount val="19"/>
                      <c:pt idx="0">
                        <c:v>1Q 2020</c:v>
                      </c:pt>
                      <c:pt idx="1">
                        <c:v>2Q 2020</c:v>
                      </c:pt>
                      <c:pt idx="2">
                        <c:v>3Q 2020</c:v>
                      </c:pt>
                      <c:pt idx="3">
                        <c:v>4Q 2020</c:v>
                      </c:pt>
                      <c:pt idx="4">
                        <c:v>1Q 2021</c:v>
                      </c:pt>
                      <c:pt idx="5">
                        <c:v>2Q 2021</c:v>
                      </c:pt>
                      <c:pt idx="6">
                        <c:v>3Q 2021</c:v>
                      </c:pt>
                      <c:pt idx="7">
                        <c:v>4Q 2021</c:v>
                      </c:pt>
                      <c:pt idx="8">
                        <c:v>1Q 2022</c:v>
                      </c:pt>
                      <c:pt idx="9">
                        <c:v>2Q 2022</c:v>
                      </c:pt>
                      <c:pt idx="10">
                        <c:v>3Q 2022</c:v>
                      </c:pt>
                      <c:pt idx="11">
                        <c:v>4Q 2022</c:v>
                      </c:pt>
                      <c:pt idx="12">
                        <c:v>1Q 2023</c:v>
                      </c:pt>
                      <c:pt idx="13">
                        <c:v>2Q 2023</c:v>
                      </c:pt>
                      <c:pt idx="14">
                        <c:v>3Q 2023</c:v>
                      </c:pt>
                      <c:pt idx="15">
                        <c:v>4Q 2023</c:v>
                      </c:pt>
                      <c:pt idx="16">
                        <c:v>1Q 2024</c:v>
                      </c:pt>
                      <c:pt idx="17">
                        <c:v>2Q2024</c:v>
                      </c:pt>
                      <c:pt idx="18">
                        <c:v>3Q 2024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Sheet1!$B$3:$T$3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19"/>
                      <c:pt idx="0">
                        <c:v>79550</c:v>
                      </c:pt>
                      <c:pt idx="1">
                        <c:v>79460</c:v>
                      </c:pt>
                      <c:pt idx="2">
                        <c:v>79695</c:v>
                      </c:pt>
                      <c:pt idx="3">
                        <c:v>79835</c:v>
                      </c:pt>
                      <c:pt idx="4">
                        <c:v>88001</c:v>
                      </c:pt>
                      <c:pt idx="5">
                        <c:v>87862</c:v>
                      </c:pt>
                      <c:pt idx="6">
                        <c:v>88573</c:v>
                      </c:pt>
                      <c:pt idx="7">
                        <c:v>88808</c:v>
                      </c:pt>
                      <c:pt idx="8">
                        <c:v>101198</c:v>
                      </c:pt>
                      <c:pt idx="9">
                        <c:v>100341</c:v>
                      </c:pt>
                      <c:pt idx="10">
                        <c:v>100857</c:v>
                      </c:pt>
                      <c:pt idx="11">
                        <c:v>101148</c:v>
                      </c:pt>
                      <c:pt idx="12">
                        <c:v>101110</c:v>
                      </c:pt>
                      <c:pt idx="13">
                        <c:v>101317</c:v>
                      </c:pt>
                      <c:pt idx="14">
                        <c:v>101696</c:v>
                      </c:pt>
                      <c:pt idx="15">
                        <c:v>102171</c:v>
                      </c:pt>
                      <c:pt idx="16">
                        <c:v>142338</c:v>
                      </c:pt>
                      <c:pt idx="17">
                        <c:v>142408</c:v>
                      </c:pt>
                      <c:pt idx="18">
                        <c:v>142758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543B-45ED-B5C4-DE77C581B78A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Sheet1!$A$4</c15:sqref>
                        </c15:formulaRef>
                      </c:ext>
                    </c:extLst>
                    <c:strCache>
                      <c:ptCount val="1"/>
                      <c:pt idx="0">
                        <c:v>Water S1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Sheet1!$B$2:$T$2</c15:sqref>
                        </c15:formulaRef>
                      </c:ext>
                    </c:extLst>
                    <c:strCache>
                      <c:ptCount val="19"/>
                      <c:pt idx="0">
                        <c:v>1Q 2020</c:v>
                      </c:pt>
                      <c:pt idx="1">
                        <c:v>2Q 2020</c:v>
                      </c:pt>
                      <c:pt idx="2">
                        <c:v>3Q 2020</c:v>
                      </c:pt>
                      <c:pt idx="3">
                        <c:v>4Q 2020</c:v>
                      </c:pt>
                      <c:pt idx="4">
                        <c:v>1Q 2021</c:v>
                      </c:pt>
                      <c:pt idx="5">
                        <c:v>2Q 2021</c:v>
                      </c:pt>
                      <c:pt idx="6">
                        <c:v>3Q 2021</c:v>
                      </c:pt>
                      <c:pt idx="7">
                        <c:v>4Q 2021</c:v>
                      </c:pt>
                      <c:pt idx="8">
                        <c:v>1Q 2022</c:v>
                      </c:pt>
                      <c:pt idx="9">
                        <c:v>2Q 2022</c:v>
                      </c:pt>
                      <c:pt idx="10">
                        <c:v>3Q 2022</c:v>
                      </c:pt>
                      <c:pt idx="11">
                        <c:v>4Q 2022</c:v>
                      </c:pt>
                      <c:pt idx="12">
                        <c:v>1Q 2023</c:v>
                      </c:pt>
                      <c:pt idx="13">
                        <c:v>2Q 2023</c:v>
                      </c:pt>
                      <c:pt idx="14">
                        <c:v>3Q 2023</c:v>
                      </c:pt>
                      <c:pt idx="15">
                        <c:v>4Q 2023</c:v>
                      </c:pt>
                      <c:pt idx="16">
                        <c:v>1Q 2024</c:v>
                      </c:pt>
                      <c:pt idx="17">
                        <c:v>2Q2024</c:v>
                      </c:pt>
                      <c:pt idx="18">
                        <c:v>3Q 2024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Sheet1!$B$4:$T$4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19"/>
                      <c:pt idx="0">
                        <c:v>49159</c:v>
                      </c:pt>
                      <c:pt idx="1">
                        <c:v>49981</c:v>
                      </c:pt>
                      <c:pt idx="2">
                        <c:v>40039</c:v>
                      </c:pt>
                      <c:pt idx="3">
                        <c:v>48847</c:v>
                      </c:pt>
                      <c:pt idx="4">
                        <c:v>50894</c:v>
                      </c:pt>
                      <c:pt idx="5">
                        <c:v>51249</c:v>
                      </c:pt>
                      <c:pt idx="6">
                        <c:v>49891</c:v>
                      </c:pt>
                      <c:pt idx="7">
                        <c:v>50101</c:v>
                      </c:pt>
                      <c:pt idx="8">
                        <c:v>51241</c:v>
                      </c:pt>
                      <c:pt idx="9">
                        <c:v>51181</c:v>
                      </c:pt>
                      <c:pt idx="10">
                        <c:v>50483</c:v>
                      </c:pt>
                      <c:pt idx="11">
                        <c:v>50196</c:v>
                      </c:pt>
                      <c:pt idx="12">
                        <c:v>52660</c:v>
                      </c:pt>
                      <c:pt idx="13">
                        <c:v>52991</c:v>
                      </c:pt>
                      <c:pt idx="14">
                        <c:v>51322</c:v>
                      </c:pt>
                      <c:pt idx="15">
                        <c:v>51696</c:v>
                      </c:pt>
                      <c:pt idx="16">
                        <c:v>53692</c:v>
                      </c:pt>
                      <c:pt idx="17">
                        <c:v>53765</c:v>
                      </c:pt>
                      <c:pt idx="18">
                        <c:v>52969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543B-45ED-B5C4-DE77C581B78A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Sheet1!$A$5</c15:sqref>
                        </c15:formulaRef>
                      </c:ext>
                    </c:extLst>
                    <c:strCache>
                      <c:ptCount val="1"/>
                      <c:pt idx="0">
                        <c:v>Water S2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Sheet1!$B$2:$T$2</c15:sqref>
                        </c15:formulaRef>
                      </c:ext>
                    </c:extLst>
                    <c:strCache>
                      <c:ptCount val="19"/>
                      <c:pt idx="0">
                        <c:v>1Q 2020</c:v>
                      </c:pt>
                      <c:pt idx="1">
                        <c:v>2Q 2020</c:v>
                      </c:pt>
                      <c:pt idx="2">
                        <c:v>3Q 2020</c:v>
                      </c:pt>
                      <c:pt idx="3">
                        <c:v>4Q 2020</c:v>
                      </c:pt>
                      <c:pt idx="4">
                        <c:v>1Q 2021</c:v>
                      </c:pt>
                      <c:pt idx="5">
                        <c:v>2Q 2021</c:v>
                      </c:pt>
                      <c:pt idx="6">
                        <c:v>3Q 2021</c:v>
                      </c:pt>
                      <c:pt idx="7">
                        <c:v>4Q 2021</c:v>
                      </c:pt>
                      <c:pt idx="8">
                        <c:v>1Q 2022</c:v>
                      </c:pt>
                      <c:pt idx="9">
                        <c:v>2Q 2022</c:v>
                      </c:pt>
                      <c:pt idx="10">
                        <c:v>3Q 2022</c:v>
                      </c:pt>
                      <c:pt idx="11">
                        <c:v>4Q 2022</c:v>
                      </c:pt>
                      <c:pt idx="12">
                        <c:v>1Q 2023</c:v>
                      </c:pt>
                      <c:pt idx="13">
                        <c:v>2Q 2023</c:v>
                      </c:pt>
                      <c:pt idx="14">
                        <c:v>3Q 2023</c:v>
                      </c:pt>
                      <c:pt idx="15">
                        <c:v>4Q 2023</c:v>
                      </c:pt>
                      <c:pt idx="16">
                        <c:v>1Q 2024</c:v>
                      </c:pt>
                      <c:pt idx="17">
                        <c:v>2Q2024</c:v>
                      </c:pt>
                      <c:pt idx="18">
                        <c:v>3Q 2024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Sheet1!$B$5:$T$5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19"/>
                      <c:pt idx="0">
                        <c:v>98580</c:v>
                      </c:pt>
                      <c:pt idx="1">
                        <c:v>103196</c:v>
                      </c:pt>
                      <c:pt idx="2">
                        <c:v>96109</c:v>
                      </c:pt>
                      <c:pt idx="3">
                        <c:v>97325</c:v>
                      </c:pt>
                      <c:pt idx="4">
                        <c:v>107008</c:v>
                      </c:pt>
                      <c:pt idx="5">
                        <c:v>113355</c:v>
                      </c:pt>
                      <c:pt idx="6">
                        <c:v>97141</c:v>
                      </c:pt>
                      <c:pt idx="7">
                        <c:v>102395</c:v>
                      </c:pt>
                      <c:pt idx="8">
                        <c:v>108284</c:v>
                      </c:pt>
                      <c:pt idx="9">
                        <c:v>107953</c:v>
                      </c:pt>
                      <c:pt idx="10">
                        <c:v>104614</c:v>
                      </c:pt>
                      <c:pt idx="11">
                        <c:v>103206</c:v>
                      </c:pt>
                      <c:pt idx="12">
                        <c:v>113393</c:v>
                      </c:pt>
                      <c:pt idx="13">
                        <c:v>117263</c:v>
                      </c:pt>
                      <c:pt idx="14">
                        <c:v>103763</c:v>
                      </c:pt>
                      <c:pt idx="15">
                        <c:v>108432</c:v>
                      </c:pt>
                      <c:pt idx="16">
                        <c:v>113220</c:v>
                      </c:pt>
                      <c:pt idx="17">
                        <c:v>115152</c:v>
                      </c:pt>
                      <c:pt idx="18">
                        <c:v>108538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543B-45ED-B5C4-DE77C581B78A}"/>
                  </c:ext>
                </c:extLst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Sheet1!$A$6</c15:sqref>
                        </c15:formulaRef>
                      </c:ext>
                    </c:extLst>
                    <c:strCache>
                      <c:ptCount val="1"/>
                      <c:pt idx="0">
                        <c:v>Water S3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Sheet1!$B$2:$T$2</c15:sqref>
                        </c15:formulaRef>
                      </c:ext>
                    </c:extLst>
                    <c:strCache>
                      <c:ptCount val="19"/>
                      <c:pt idx="0">
                        <c:v>1Q 2020</c:v>
                      </c:pt>
                      <c:pt idx="1">
                        <c:v>2Q 2020</c:v>
                      </c:pt>
                      <c:pt idx="2">
                        <c:v>3Q 2020</c:v>
                      </c:pt>
                      <c:pt idx="3">
                        <c:v>4Q 2020</c:v>
                      </c:pt>
                      <c:pt idx="4">
                        <c:v>1Q 2021</c:v>
                      </c:pt>
                      <c:pt idx="5">
                        <c:v>2Q 2021</c:v>
                      </c:pt>
                      <c:pt idx="6">
                        <c:v>3Q 2021</c:v>
                      </c:pt>
                      <c:pt idx="7">
                        <c:v>4Q 2021</c:v>
                      </c:pt>
                      <c:pt idx="8">
                        <c:v>1Q 2022</c:v>
                      </c:pt>
                      <c:pt idx="9">
                        <c:v>2Q 2022</c:v>
                      </c:pt>
                      <c:pt idx="10">
                        <c:v>3Q 2022</c:v>
                      </c:pt>
                      <c:pt idx="11">
                        <c:v>4Q 2022</c:v>
                      </c:pt>
                      <c:pt idx="12">
                        <c:v>1Q 2023</c:v>
                      </c:pt>
                      <c:pt idx="13">
                        <c:v>2Q 2023</c:v>
                      </c:pt>
                      <c:pt idx="14">
                        <c:v>3Q 2023</c:v>
                      </c:pt>
                      <c:pt idx="15">
                        <c:v>4Q 2023</c:v>
                      </c:pt>
                      <c:pt idx="16">
                        <c:v>1Q 2024</c:v>
                      </c:pt>
                      <c:pt idx="17">
                        <c:v>2Q2024</c:v>
                      </c:pt>
                      <c:pt idx="18">
                        <c:v>3Q 2024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Sheet1!$B$6:$T$6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19"/>
                      <c:pt idx="0">
                        <c:v>125635</c:v>
                      </c:pt>
                      <c:pt idx="1">
                        <c:v>155815</c:v>
                      </c:pt>
                      <c:pt idx="2">
                        <c:v>114583</c:v>
                      </c:pt>
                      <c:pt idx="3">
                        <c:v>117458</c:v>
                      </c:pt>
                      <c:pt idx="4">
                        <c:v>157410</c:v>
                      </c:pt>
                      <c:pt idx="5">
                        <c:v>210104</c:v>
                      </c:pt>
                      <c:pt idx="6">
                        <c:v>114934</c:v>
                      </c:pt>
                      <c:pt idx="7">
                        <c:v>132078</c:v>
                      </c:pt>
                      <c:pt idx="8">
                        <c:v>150591</c:v>
                      </c:pt>
                      <c:pt idx="9">
                        <c:v>152254</c:v>
                      </c:pt>
                      <c:pt idx="10">
                        <c:v>131661</c:v>
                      </c:pt>
                      <c:pt idx="11">
                        <c:v>124242</c:v>
                      </c:pt>
                      <c:pt idx="12">
                        <c:v>154578</c:v>
                      </c:pt>
                      <c:pt idx="13">
                        <c:v>185856</c:v>
                      </c:pt>
                      <c:pt idx="14">
                        <c:v>118991</c:v>
                      </c:pt>
                      <c:pt idx="15">
                        <c:v>132781</c:v>
                      </c:pt>
                      <c:pt idx="16">
                        <c:v>156387</c:v>
                      </c:pt>
                      <c:pt idx="17">
                        <c:v>169675</c:v>
                      </c:pt>
                      <c:pt idx="18">
                        <c:v>135750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543B-45ED-B5C4-DE77C581B78A}"/>
                  </c:ext>
                </c:extLst>
              </c15:ser>
            </c15:filteredBarSeries>
            <c15:filteredBar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Sheet1!$A$7</c15:sqref>
                        </c15:formulaRef>
                      </c:ext>
                    </c:extLst>
                    <c:strCache>
                      <c:ptCount val="1"/>
                      <c:pt idx="0">
                        <c:v>Water S4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Sheet1!$B$2:$T$2</c15:sqref>
                        </c15:formulaRef>
                      </c:ext>
                    </c:extLst>
                    <c:strCache>
                      <c:ptCount val="19"/>
                      <c:pt idx="0">
                        <c:v>1Q 2020</c:v>
                      </c:pt>
                      <c:pt idx="1">
                        <c:v>2Q 2020</c:v>
                      </c:pt>
                      <c:pt idx="2">
                        <c:v>3Q 2020</c:v>
                      </c:pt>
                      <c:pt idx="3">
                        <c:v>4Q 2020</c:v>
                      </c:pt>
                      <c:pt idx="4">
                        <c:v>1Q 2021</c:v>
                      </c:pt>
                      <c:pt idx="5">
                        <c:v>2Q 2021</c:v>
                      </c:pt>
                      <c:pt idx="6">
                        <c:v>3Q 2021</c:v>
                      </c:pt>
                      <c:pt idx="7">
                        <c:v>4Q 2021</c:v>
                      </c:pt>
                      <c:pt idx="8">
                        <c:v>1Q 2022</c:v>
                      </c:pt>
                      <c:pt idx="9">
                        <c:v>2Q 2022</c:v>
                      </c:pt>
                      <c:pt idx="10">
                        <c:v>3Q 2022</c:v>
                      </c:pt>
                      <c:pt idx="11">
                        <c:v>4Q 2022</c:v>
                      </c:pt>
                      <c:pt idx="12">
                        <c:v>1Q 2023</c:v>
                      </c:pt>
                      <c:pt idx="13">
                        <c:v>2Q 2023</c:v>
                      </c:pt>
                      <c:pt idx="14">
                        <c:v>3Q 2023</c:v>
                      </c:pt>
                      <c:pt idx="15">
                        <c:v>4Q 2023</c:v>
                      </c:pt>
                      <c:pt idx="16">
                        <c:v>1Q 2024</c:v>
                      </c:pt>
                      <c:pt idx="17">
                        <c:v>2Q2024</c:v>
                      </c:pt>
                      <c:pt idx="18">
                        <c:v>3Q 2024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Sheet1!$B$7:$T$7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19"/>
                      <c:pt idx="0">
                        <c:v>90101</c:v>
                      </c:pt>
                      <c:pt idx="1">
                        <c:v>179346</c:v>
                      </c:pt>
                      <c:pt idx="2">
                        <c:v>111293</c:v>
                      </c:pt>
                      <c:pt idx="3">
                        <c:v>83205</c:v>
                      </c:pt>
                      <c:pt idx="4">
                        <c:v>96211</c:v>
                      </c:pt>
                      <c:pt idx="5">
                        <c:v>249914</c:v>
                      </c:pt>
                      <c:pt idx="6">
                        <c:v>95116</c:v>
                      </c:pt>
                      <c:pt idx="7">
                        <c:v>101084</c:v>
                      </c:pt>
                      <c:pt idx="8">
                        <c:v>124677</c:v>
                      </c:pt>
                      <c:pt idx="9">
                        <c:v>162437</c:v>
                      </c:pt>
                      <c:pt idx="10">
                        <c:v>130530</c:v>
                      </c:pt>
                      <c:pt idx="11">
                        <c:v>110883</c:v>
                      </c:pt>
                      <c:pt idx="12">
                        <c:v>145906</c:v>
                      </c:pt>
                      <c:pt idx="13">
                        <c:v>240380</c:v>
                      </c:pt>
                      <c:pt idx="14">
                        <c:v>128663</c:v>
                      </c:pt>
                      <c:pt idx="15">
                        <c:v>128101</c:v>
                      </c:pt>
                      <c:pt idx="16">
                        <c:v>322433</c:v>
                      </c:pt>
                      <c:pt idx="17">
                        <c:v>270887</c:v>
                      </c:pt>
                      <c:pt idx="18">
                        <c:v>177133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543B-45ED-B5C4-DE77C581B78A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Sheet1!$A$9</c15:sqref>
                        </c15:formulaRef>
                      </c:ext>
                    </c:extLst>
                    <c:strCache>
                      <c:ptCount val="1"/>
                      <c:pt idx="0">
                        <c:v>Sewer S1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Sheet1!$B$2:$T$2</c15:sqref>
                        </c15:formulaRef>
                      </c:ext>
                    </c:extLst>
                    <c:strCache>
                      <c:ptCount val="19"/>
                      <c:pt idx="0">
                        <c:v>1Q 2020</c:v>
                      </c:pt>
                      <c:pt idx="1">
                        <c:v>2Q 2020</c:v>
                      </c:pt>
                      <c:pt idx="2">
                        <c:v>3Q 2020</c:v>
                      </c:pt>
                      <c:pt idx="3">
                        <c:v>4Q 2020</c:v>
                      </c:pt>
                      <c:pt idx="4">
                        <c:v>1Q 2021</c:v>
                      </c:pt>
                      <c:pt idx="5">
                        <c:v>2Q 2021</c:v>
                      </c:pt>
                      <c:pt idx="6">
                        <c:v>3Q 2021</c:v>
                      </c:pt>
                      <c:pt idx="7">
                        <c:v>4Q 2021</c:v>
                      </c:pt>
                      <c:pt idx="8">
                        <c:v>1Q 2022</c:v>
                      </c:pt>
                      <c:pt idx="9">
                        <c:v>2Q 2022</c:v>
                      </c:pt>
                      <c:pt idx="10">
                        <c:v>3Q 2022</c:v>
                      </c:pt>
                      <c:pt idx="11">
                        <c:v>4Q 2022</c:v>
                      </c:pt>
                      <c:pt idx="12">
                        <c:v>1Q 2023</c:v>
                      </c:pt>
                      <c:pt idx="13">
                        <c:v>2Q 2023</c:v>
                      </c:pt>
                      <c:pt idx="14">
                        <c:v>3Q 2023</c:v>
                      </c:pt>
                      <c:pt idx="15">
                        <c:v>4Q 2023</c:v>
                      </c:pt>
                      <c:pt idx="16">
                        <c:v>1Q 2024</c:v>
                      </c:pt>
                      <c:pt idx="17">
                        <c:v>2Q2024</c:v>
                      </c:pt>
                      <c:pt idx="18">
                        <c:v>3Q 2024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Sheet1!$B$9:$T$9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19"/>
                      <c:pt idx="0">
                        <c:v>95947</c:v>
                      </c:pt>
                      <c:pt idx="1">
                        <c:v>96021</c:v>
                      </c:pt>
                      <c:pt idx="2">
                        <c:v>95348</c:v>
                      </c:pt>
                      <c:pt idx="3">
                        <c:v>96083</c:v>
                      </c:pt>
                      <c:pt idx="4">
                        <c:v>100904</c:v>
                      </c:pt>
                      <c:pt idx="5">
                        <c:v>99703</c:v>
                      </c:pt>
                      <c:pt idx="6">
                        <c:v>98325</c:v>
                      </c:pt>
                      <c:pt idx="7">
                        <c:v>100399</c:v>
                      </c:pt>
                      <c:pt idx="8">
                        <c:v>104273</c:v>
                      </c:pt>
                      <c:pt idx="9">
                        <c:v>102289</c:v>
                      </c:pt>
                      <c:pt idx="10">
                        <c:v>103371</c:v>
                      </c:pt>
                      <c:pt idx="11">
                        <c:v>103608</c:v>
                      </c:pt>
                      <c:pt idx="12">
                        <c:v>104840</c:v>
                      </c:pt>
                      <c:pt idx="13">
                        <c:v>104838</c:v>
                      </c:pt>
                      <c:pt idx="14">
                        <c:v>103634</c:v>
                      </c:pt>
                      <c:pt idx="15">
                        <c:v>105190</c:v>
                      </c:pt>
                      <c:pt idx="16">
                        <c:v>108921</c:v>
                      </c:pt>
                      <c:pt idx="17">
                        <c:v>109413</c:v>
                      </c:pt>
                      <c:pt idx="18">
                        <c:v>108708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543B-45ED-B5C4-DE77C581B78A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Sheet1!$A$10</c15:sqref>
                        </c15:formulaRef>
                      </c:ext>
                    </c:extLst>
                    <c:strCache>
                      <c:ptCount val="1"/>
                      <c:pt idx="0">
                        <c:v>Sewer S2</c:v>
                      </c:pt>
                    </c:strCache>
                  </c:strRef>
                </c:tx>
                <c:spPr>
                  <a:solidFill>
                    <a:schemeClr val="accent2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Sheet1!$B$2:$T$2</c15:sqref>
                        </c15:formulaRef>
                      </c:ext>
                    </c:extLst>
                    <c:strCache>
                      <c:ptCount val="19"/>
                      <c:pt idx="0">
                        <c:v>1Q 2020</c:v>
                      </c:pt>
                      <c:pt idx="1">
                        <c:v>2Q 2020</c:v>
                      </c:pt>
                      <c:pt idx="2">
                        <c:v>3Q 2020</c:v>
                      </c:pt>
                      <c:pt idx="3">
                        <c:v>4Q 2020</c:v>
                      </c:pt>
                      <c:pt idx="4">
                        <c:v>1Q 2021</c:v>
                      </c:pt>
                      <c:pt idx="5">
                        <c:v>2Q 2021</c:v>
                      </c:pt>
                      <c:pt idx="6">
                        <c:v>3Q 2021</c:v>
                      </c:pt>
                      <c:pt idx="7">
                        <c:v>4Q 2021</c:v>
                      </c:pt>
                      <c:pt idx="8">
                        <c:v>1Q 2022</c:v>
                      </c:pt>
                      <c:pt idx="9">
                        <c:v>2Q 2022</c:v>
                      </c:pt>
                      <c:pt idx="10">
                        <c:v>3Q 2022</c:v>
                      </c:pt>
                      <c:pt idx="11">
                        <c:v>4Q 2022</c:v>
                      </c:pt>
                      <c:pt idx="12">
                        <c:v>1Q 2023</c:v>
                      </c:pt>
                      <c:pt idx="13">
                        <c:v>2Q 2023</c:v>
                      </c:pt>
                      <c:pt idx="14">
                        <c:v>3Q 2023</c:v>
                      </c:pt>
                      <c:pt idx="15">
                        <c:v>4Q 2023</c:v>
                      </c:pt>
                      <c:pt idx="16">
                        <c:v>1Q 2024</c:v>
                      </c:pt>
                      <c:pt idx="17">
                        <c:v>2Q2024</c:v>
                      </c:pt>
                      <c:pt idx="18">
                        <c:v>3Q 2024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Sheet1!$B$10:$T$10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19"/>
                      <c:pt idx="0">
                        <c:v>317092</c:v>
                      </c:pt>
                      <c:pt idx="1">
                        <c:v>353364</c:v>
                      </c:pt>
                      <c:pt idx="2">
                        <c:v>293765</c:v>
                      </c:pt>
                      <c:pt idx="3">
                        <c:v>307889</c:v>
                      </c:pt>
                      <c:pt idx="4">
                        <c:v>372646</c:v>
                      </c:pt>
                      <c:pt idx="5">
                        <c:v>442504</c:v>
                      </c:pt>
                      <c:pt idx="6">
                        <c:v>294713</c:v>
                      </c:pt>
                      <c:pt idx="7">
                        <c:v>337010</c:v>
                      </c:pt>
                      <c:pt idx="8">
                        <c:v>362713</c:v>
                      </c:pt>
                      <c:pt idx="9">
                        <c:v>354630</c:v>
                      </c:pt>
                      <c:pt idx="10">
                        <c:v>332115</c:v>
                      </c:pt>
                      <c:pt idx="11">
                        <c:v>326015</c:v>
                      </c:pt>
                      <c:pt idx="12">
                        <c:v>355764</c:v>
                      </c:pt>
                      <c:pt idx="13">
                        <c:v>392631</c:v>
                      </c:pt>
                      <c:pt idx="14">
                        <c:v>299939</c:v>
                      </c:pt>
                      <c:pt idx="15">
                        <c:v>330395</c:v>
                      </c:pt>
                      <c:pt idx="16">
                        <c:v>362847</c:v>
                      </c:pt>
                      <c:pt idx="17">
                        <c:v>379368</c:v>
                      </c:pt>
                      <c:pt idx="18">
                        <c:v>331839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543B-45ED-B5C4-DE77C581B78A}"/>
                  </c:ext>
                </c:extLst>
              </c15:ser>
            </c15:filteredBarSeries>
            <c15:filteredBarSeries>
              <c15:ser>
                <c:idx val="8"/>
                <c:order val="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Sheet1!$A$11</c15:sqref>
                        </c15:formulaRef>
                      </c:ext>
                    </c:extLst>
                    <c:strCache>
                      <c:ptCount val="1"/>
                      <c:pt idx="0">
                        <c:v>Sewer S3</c:v>
                      </c:pt>
                    </c:strCache>
                  </c:strRef>
                </c:tx>
                <c:spPr>
                  <a:solidFill>
                    <a:schemeClr val="accent3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Sheet1!$B$2:$T$2</c15:sqref>
                        </c15:formulaRef>
                      </c:ext>
                    </c:extLst>
                    <c:strCache>
                      <c:ptCount val="19"/>
                      <c:pt idx="0">
                        <c:v>1Q 2020</c:v>
                      </c:pt>
                      <c:pt idx="1">
                        <c:v>2Q 2020</c:v>
                      </c:pt>
                      <c:pt idx="2">
                        <c:v>3Q 2020</c:v>
                      </c:pt>
                      <c:pt idx="3">
                        <c:v>4Q 2020</c:v>
                      </c:pt>
                      <c:pt idx="4">
                        <c:v>1Q 2021</c:v>
                      </c:pt>
                      <c:pt idx="5">
                        <c:v>2Q 2021</c:v>
                      </c:pt>
                      <c:pt idx="6">
                        <c:v>3Q 2021</c:v>
                      </c:pt>
                      <c:pt idx="7">
                        <c:v>4Q 2021</c:v>
                      </c:pt>
                      <c:pt idx="8">
                        <c:v>1Q 2022</c:v>
                      </c:pt>
                      <c:pt idx="9">
                        <c:v>2Q 2022</c:v>
                      </c:pt>
                      <c:pt idx="10">
                        <c:v>3Q 2022</c:v>
                      </c:pt>
                      <c:pt idx="11">
                        <c:v>4Q 2022</c:v>
                      </c:pt>
                      <c:pt idx="12">
                        <c:v>1Q 2023</c:v>
                      </c:pt>
                      <c:pt idx="13">
                        <c:v>2Q 2023</c:v>
                      </c:pt>
                      <c:pt idx="14">
                        <c:v>3Q 2023</c:v>
                      </c:pt>
                      <c:pt idx="15">
                        <c:v>4Q 2023</c:v>
                      </c:pt>
                      <c:pt idx="16">
                        <c:v>1Q 2024</c:v>
                      </c:pt>
                      <c:pt idx="17">
                        <c:v>2Q2024</c:v>
                      </c:pt>
                      <c:pt idx="18">
                        <c:v>3Q 2024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Sheet1!$B$11:$T$11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19"/>
                      <c:pt idx="0">
                        <c:v>135588</c:v>
                      </c:pt>
                      <c:pt idx="1">
                        <c:v>217946</c:v>
                      </c:pt>
                      <c:pt idx="2">
                        <c:v>136195</c:v>
                      </c:pt>
                      <c:pt idx="3">
                        <c:v>125734</c:v>
                      </c:pt>
                      <c:pt idx="4">
                        <c:v>139135</c:v>
                      </c:pt>
                      <c:pt idx="5">
                        <c:v>292335</c:v>
                      </c:pt>
                      <c:pt idx="6">
                        <c:v>127484</c:v>
                      </c:pt>
                      <c:pt idx="7">
                        <c:v>148353</c:v>
                      </c:pt>
                      <c:pt idx="8">
                        <c:v>176984</c:v>
                      </c:pt>
                      <c:pt idx="9">
                        <c:v>203386</c:v>
                      </c:pt>
                      <c:pt idx="10">
                        <c:v>184455</c:v>
                      </c:pt>
                      <c:pt idx="11">
                        <c:v>165214</c:v>
                      </c:pt>
                      <c:pt idx="12">
                        <c:v>191754</c:v>
                      </c:pt>
                      <c:pt idx="13">
                        <c:v>267760</c:v>
                      </c:pt>
                      <c:pt idx="14">
                        <c:v>172297</c:v>
                      </c:pt>
                      <c:pt idx="15">
                        <c:v>177495</c:v>
                      </c:pt>
                      <c:pt idx="16">
                        <c:v>436917</c:v>
                      </c:pt>
                      <c:pt idx="17">
                        <c:v>282319</c:v>
                      </c:pt>
                      <c:pt idx="18">
                        <c:v>228659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543B-45ED-B5C4-DE77C581B78A}"/>
                  </c:ext>
                </c:extLst>
              </c15:ser>
            </c15:filteredBarSeries>
          </c:ext>
        </c:extLst>
      </c:barChart>
      <c:catAx>
        <c:axId val="1209441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10634400"/>
        <c:crosses val="autoZero"/>
        <c:auto val="1"/>
        <c:lblAlgn val="ctr"/>
        <c:lblOffset val="100"/>
        <c:noMultiLvlLbl val="0"/>
      </c:catAx>
      <c:valAx>
        <c:axId val="1510634400"/>
        <c:scaling>
          <c:orientation val="minMax"/>
          <c:max val="20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09441648"/>
        <c:crosses val="autoZero"/>
        <c:crossBetween val="between"/>
        <c:majorUnit val="5000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bg1"/>
          </a:solidFill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60" b="0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Usage Charge Revenue (Step</a:t>
            </a:r>
            <a:r>
              <a:rPr lang="en-US" baseline="0" dirty="0"/>
              <a:t> 3)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60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8"/>
          <c:order val="8"/>
          <c:tx>
            <c:strRef>
              <c:f>Sheet1!$A$11</c:f>
              <c:strCache>
                <c:ptCount val="1"/>
                <c:pt idx="0">
                  <c:v>Sewer S3</c:v>
                </c:pt>
              </c:strCache>
              <c:extLst xmlns:c15="http://schemas.microsoft.com/office/drawing/2012/chart"/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Sheet1!$B$2:$T$2</c:f>
              <c:strCache>
                <c:ptCount val="19"/>
                <c:pt idx="0">
                  <c:v>1Q 2020</c:v>
                </c:pt>
                <c:pt idx="1">
                  <c:v>2Q 2020</c:v>
                </c:pt>
                <c:pt idx="2">
                  <c:v>3Q 2020</c:v>
                </c:pt>
                <c:pt idx="3">
                  <c:v>4Q 2020</c:v>
                </c:pt>
                <c:pt idx="4">
                  <c:v>1Q 2021</c:v>
                </c:pt>
                <c:pt idx="5">
                  <c:v>2Q 2021</c:v>
                </c:pt>
                <c:pt idx="6">
                  <c:v>3Q 2021</c:v>
                </c:pt>
                <c:pt idx="7">
                  <c:v>4Q 2021</c:v>
                </c:pt>
                <c:pt idx="8">
                  <c:v>1Q 2022</c:v>
                </c:pt>
                <c:pt idx="9">
                  <c:v>2Q 2022</c:v>
                </c:pt>
                <c:pt idx="10">
                  <c:v>3Q 2022</c:v>
                </c:pt>
                <c:pt idx="11">
                  <c:v>4Q 2022</c:v>
                </c:pt>
                <c:pt idx="12">
                  <c:v>1Q 2023</c:v>
                </c:pt>
                <c:pt idx="13">
                  <c:v>2Q 2023</c:v>
                </c:pt>
                <c:pt idx="14">
                  <c:v>3Q 2023</c:v>
                </c:pt>
                <c:pt idx="15">
                  <c:v>4Q 2023</c:v>
                </c:pt>
                <c:pt idx="16">
                  <c:v>1Q 2024</c:v>
                </c:pt>
                <c:pt idx="17">
                  <c:v>2Q2024</c:v>
                </c:pt>
                <c:pt idx="18">
                  <c:v>3Q 2024</c:v>
                </c:pt>
              </c:strCache>
              <c:extLst xmlns:c15="http://schemas.microsoft.com/office/drawing/2012/chart"/>
            </c:strRef>
          </c:cat>
          <c:val>
            <c:numRef>
              <c:f>Sheet1!$B$11:$T$11</c:f>
              <c:numCache>
                <c:formatCode>_(* #,##0_);_(* \(#,##0\);_(* "-"??_);_(@_)</c:formatCode>
                <c:ptCount val="19"/>
                <c:pt idx="0">
                  <c:v>135588</c:v>
                </c:pt>
                <c:pt idx="1">
                  <c:v>217946</c:v>
                </c:pt>
                <c:pt idx="2">
                  <c:v>136195</c:v>
                </c:pt>
                <c:pt idx="3">
                  <c:v>125734</c:v>
                </c:pt>
                <c:pt idx="4">
                  <c:v>139135</c:v>
                </c:pt>
                <c:pt idx="5">
                  <c:v>292335</c:v>
                </c:pt>
                <c:pt idx="6">
                  <c:v>127484</c:v>
                </c:pt>
                <c:pt idx="7">
                  <c:v>148353</c:v>
                </c:pt>
                <c:pt idx="8">
                  <c:v>176984</c:v>
                </c:pt>
                <c:pt idx="9">
                  <c:v>203386</c:v>
                </c:pt>
                <c:pt idx="10">
                  <c:v>184455</c:v>
                </c:pt>
                <c:pt idx="11">
                  <c:v>165214</c:v>
                </c:pt>
                <c:pt idx="12">
                  <c:v>191754</c:v>
                </c:pt>
                <c:pt idx="13">
                  <c:v>267760</c:v>
                </c:pt>
                <c:pt idx="14">
                  <c:v>172297</c:v>
                </c:pt>
                <c:pt idx="15">
                  <c:v>177495</c:v>
                </c:pt>
                <c:pt idx="16">
                  <c:v>436917</c:v>
                </c:pt>
                <c:pt idx="17">
                  <c:v>282319</c:v>
                </c:pt>
                <c:pt idx="18">
                  <c:v>228659</c:v>
                </c:pt>
              </c:numCache>
              <c:extLst xmlns:c15="http://schemas.microsoft.com/office/drawing/2012/chart"/>
            </c:numRef>
          </c:val>
          <c:extLst>
            <c:ext xmlns:c16="http://schemas.microsoft.com/office/drawing/2014/chart" uri="{C3380CC4-5D6E-409C-BE32-E72D297353CC}">
              <c16:uniqueId val="{00000002-85CD-4D3C-9B88-79554052A2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09441648"/>
        <c:axId val="1510634400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Sheet1!$A$3</c15:sqref>
                        </c15:formulaRef>
                      </c:ext>
                    </c:extLst>
                    <c:strCache>
                      <c:ptCount val="1"/>
                      <c:pt idx="0">
                        <c:v>Water Base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Sheet1!$B$2:$T$2</c15:sqref>
                        </c15:formulaRef>
                      </c:ext>
                    </c:extLst>
                    <c:strCache>
                      <c:ptCount val="19"/>
                      <c:pt idx="0">
                        <c:v>1Q 2020</c:v>
                      </c:pt>
                      <c:pt idx="1">
                        <c:v>2Q 2020</c:v>
                      </c:pt>
                      <c:pt idx="2">
                        <c:v>3Q 2020</c:v>
                      </c:pt>
                      <c:pt idx="3">
                        <c:v>4Q 2020</c:v>
                      </c:pt>
                      <c:pt idx="4">
                        <c:v>1Q 2021</c:v>
                      </c:pt>
                      <c:pt idx="5">
                        <c:v>2Q 2021</c:v>
                      </c:pt>
                      <c:pt idx="6">
                        <c:v>3Q 2021</c:v>
                      </c:pt>
                      <c:pt idx="7">
                        <c:v>4Q 2021</c:v>
                      </c:pt>
                      <c:pt idx="8">
                        <c:v>1Q 2022</c:v>
                      </c:pt>
                      <c:pt idx="9">
                        <c:v>2Q 2022</c:v>
                      </c:pt>
                      <c:pt idx="10">
                        <c:v>3Q 2022</c:v>
                      </c:pt>
                      <c:pt idx="11">
                        <c:v>4Q 2022</c:v>
                      </c:pt>
                      <c:pt idx="12">
                        <c:v>1Q 2023</c:v>
                      </c:pt>
                      <c:pt idx="13">
                        <c:v>2Q 2023</c:v>
                      </c:pt>
                      <c:pt idx="14">
                        <c:v>3Q 2023</c:v>
                      </c:pt>
                      <c:pt idx="15">
                        <c:v>4Q 2023</c:v>
                      </c:pt>
                      <c:pt idx="16">
                        <c:v>1Q 2024</c:v>
                      </c:pt>
                      <c:pt idx="17">
                        <c:v>2Q2024</c:v>
                      </c:pt>
                      <c:pt idx="18">
                        <c:v>3Q 2024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Sheet1!$B$3:$T$3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19"/>
                      <c:pt idx="0">
                        <c:v>79550</c:v>
                      </c:pt>
                      <c:pt idx="1">
                        <c:v>79460</c:v>
                      </c:pt>
                      <c:pt idx="2">
                        <c:v>79695</c:v>
                      </c:pt>
                      <c:pt idx="3">
                        <c:v>79835</c:v>
                      </c:pt>
                      <c:pt idx="4">
                        <c:v>88001</c:v>
                      </c:pt>
                      <c:pt idx="5">
                        <c:v>87862</c:v>
                      </c:pt>
                      <c:pt idx="6">
                        <c:v>88573</c:v>
                      </c:pt>
                      <c:pt idx="7">
                        <c:v>88808</c:v>
                      </c:pt>
                      <c:pt idx="8">
                        <c:v>101198</c:v>
                      </c:pt>
                      <c:pt idx="9">
                        <c:v>100341</c:v>
                      </c:pt>
                      <c:pt idx="10">
                        <c:v>100857</c:v>
                      </c:pt>
                      <c:pt idx="11">
                        <c:v>101148</c:v>
                      </c:pt>
                      <c:pt idx="12">
                        <c:v>101110</c:v>
                      </c:pt>
                      <c:pt idx="13">
                        <c:v>101317</c:v>
                      </c:pt>
                      <c:pt idx="14">
                        <c:v>101696</c:v>
                      </c:pt>
                      <c:pt idx="15">
                        <c:v>102171</c:v>
                      </c:pt>
                      <c:pt idx="16">
                        <c:v>142338</c:v>
                      </c:pt>
                      <c:pt idx="17">
                        <c:v>142408</c:v>
                      </c:pt>
                      <c:pt idx="18">
                        <c:v>142758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85CD-4D3C-9B88-79554052A23F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Sheet1!$A$4</c15:sqref>
                        </c15:formulaRef>
                      </c:ext>
                    </c:extLst>
                    <c:strCache>
                      <c:ptCount val="1"/>
                      <c:pt idx="0">
                        <c:v>Water S1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Sheet1!$B$2:$T$2</c15:sqref>
                        </c15:formulaRef>
                      </c:ext>
                    </c:extLst>
                    <c:strCache>
                      <c:ptCount val="19"/>
                      <c:pt idx="0">
                        <c:v>1Q 2020</c:v>
                      </c:pt>
                      <c:pt idx="1">
                        <c:v>2Q 2020</c:v>
                      </c:pt>
                      <c:pt idx="2">
                        <c:v>3Q 2020</c:v>
                      </c:pt>
                      <c:pt idx="3">
                        <c:v>4Q 2020</c:v>
                      </c:pt>
                      <c:pt idx="4">
                        <c:v>1Q 2021</c:v>
                      </c:pt>
                      <c:pt idx="5">
                        <c:v>2Q 2021</c:v>
                      </c:pt>
                      <c:pt idx="6">
                        <c:v>3Q 2021</c:v>
                      </c:pt>
                      <c:pt idx="7">
                        <c:v>4Q 2021</c:v>
                      </c:pt>
                      <c:pt idx="8">
                        <c:v>1Q 2022</c:v>
                      </c:pt>
                      <c:pt idx="9">
                        <c:v>2Q 2022</c:v>
                      </c:pt>
                      <c:pt idx="10">
                        <c:v>3Q 2022</c:v>
                      </c:pt>
                      <c:pt idx="11">
                        <c:v>4Q 2022</c:v>
                      </c:pt>
                      <c:pt idx="12">
                        <c:v>1Q 2023</c:v>
                      </c:pt>
                      <c:pt idx="13">
                        <c:v>2Q 2023</c:v>
                      </c:pt>
                      <c:pt idx="14">
                        <c:v>3Q 2023</c:v>
                      </c:pt>
                      <c:pt idx="15">
                        <c:v>4Q 2023</c:v>
                      </c:pt>
                      <c:pt idx="16">
                        <c:v>1Q 2024</c:v>
                      </c:pt>
                      <c:pt idx="17">
                        <c:v>2Q2024</c:v>
                      </c:pt>
                      <c:pt idx="18">
                        <c:v>3Q 2024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Sheet1!$B$4:$T$4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19"/>
                      <c:pt idx="0">
                        <c:v>49159</c:v>
                      </c:pt>
                      <c:pt idx="1">
                        <c:v>49981</c:v>
                      </c:pt>
                      <c:pt idx="2">
                        <c:v>40039</c:v>
                      </c:pt>
                      <c:pt idx="3">
                        <c:v>48847</c:v>
                      </c:pt>
                      <c:pt idx="4">
                        <c:v>50894</c:v>
                      </c:pt>
                      <c:pt idx="5">
                        <c:v>51249</c:v>
                      </c:pt>
                      <c:pt idx="6">
                        <c:v>49891</c:v>
                      </c:pt>
                      <c:pt idx="7">
                        <c:v>50101</c:v>
                      </c:pt>
                      <c:pt idx="8">
                        <c:v>51241</c:v>
                      </c:pt>
                      <c:pt idx="9">
                        <c:v>51181</c:v>
                      </c:pt>
                      <c:pt idx="10">
                        <c:v>50483</c:v>
                      </c:pt>
                      <c:pt idx="11">
                        <c:v>50196</c:v>
                      </c:pt>
                      <c:pt idx="12">
                        <c:v>52660</c:v>
                      </c:pt>
                      <c:pt idx="13">
                        <c:v>52991</c:v>
                      </c:pt>
                      <c:pt idx="14">
                        <c:v>51322</c:v>
                      </c:pt>
                      <c:pt idx="15">
                        <c:v>51696</c:v>
                      </c:pt>
                      <c:pt idx="16">
                        <c:v>53692</c:v>
                      </c:pt>
                      <c:pt idx="17">
                        <c:v>53765</c:v>
                      </c:pt>
                      <c:pt idx="18">
                        <c:v>52969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85CD-4D3C-9B88-79554052A23F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Sheet1!$A$5</c15:sqref>
                        </c15:formulaRef>
                      </c:ext>
                    </c:extLst>
                    <c:strCache>
                      <c:ptCount val="1"/>
                      <c:pt idx="0">
                        <c:v>Water S2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Sheet1!$B$2:$T$2</c15:sqref>
                        </c15:formulaRef>
                      </c:ext>
                    </c:extLst>
                    <c:strCache>
                      <c:ptCount val="19"/>
                      <c:pt idx="0">
                        <c:v>1Q 2020</c:v>
                      </c:pt>
                      <c:pt idx="1">
                        <c:v>2Q 2020</c:v>
                      </c:pt>
                      <c:pt idx="2">
                        <c:v>3Q 2020</c:v>
                      </c:pt>
                      <c:pt idx="3">
                        <c:v>4Q 2020</c:v>
                      </c:pt>
                      <c:pt idx="4">
                        <c:v>1Q 2021</c:v>
                      </c:pt>
                      <c:pt idx="5">
                        <c:v>2Q 2021</c:v>
                      </c:pt>
                      <c:pt idx="6">
                        <c:v>3Q 2021</c:v>
                      </c:pt>
                      <c:pt idx="7">
                        <c:v>4Q 2021</c:v>
                      </c:pt>
                      <c:pt idx="8">
                        <c:v>1Q 2022</c:v>
                      </c:pt>
                      <c:pt idx="9">
                        <c:v>2Q 2022</c:v>
                      </c:pt>
                      <c:pt idx="10">
                        <c:v>3Q 2022</c:v>
                      </c:pt>
                      <c:pt idx="11">
                        <c:v>4Q 2022</c:v>
                      </c:pt>
                      <c:pt idx="12">
                        <c:v>1Q 2023</c:v>
                      </c:pt>
                      <c:pt idx="13">
                        <c:v>2Q 2023</c:v>
                      </c:pt>
                      <c:pt idx="14">
                        <c:v>3Q 2023</c:v>
                      </c:pt>
                      <c:pt idx="15">
                        <c:v>4Q 2023</c:v>
                      </c:pt>
                      <c:pt idx="16">
                        <c:v>1Q 2024</c:v>
                      </c:pt>
                      <c:pt idx="17">
                        <c:v>2Q2024</c:v>
                      </c:pt>
                      <c:pt idx="18">
                        <c:v>3Q 2024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Sheet1!$B$5:$T$5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19"/>
                      <c:pt idx="0">
                        <c:v>98580</c:v>
                      </c:pt>
                      <c:pt idx="1">
                        <c:v>103196</c:v>
                      </c:pt>
                      <c:pt idx="2">
                        <c:v>96109</c:v>
                      </c:pt>
                      <c:pt idx="3">
                        <c:v>97325</c:v>
                      </c:pt>
                      <c:pt idx="4">
                        <c:v>107008</c:v>
                      </c:pt>
                      <c:pt idx="5">
                        <c:v>113355</c:v>
                      </c:pt>
                      <c:pt idx="6">
                        <c:v>97141</c:v>
                      </c:pt>
                      <c:pt idx="7">
                        <c:v>102395</c:v>
                      </c:pt>
                      <c:pt idx="8">
                        <c:v>108284</c:v>
                      </c:pt>
                      <c:pt idx="9">
                        <c:v>107953</c:v>
                      </c:pt>
                      <c:pt idx="10">
                        <c:v>104614</c:v>
                      </c:pt>
                      <c:pt idx="11">
                        <c:v>103206</c:v>
                      </c:pt>
                      <c:pt idx="12">
                        <c:v>113393</c:v>
                      </c:pt>
                      <c:pt idx="13">
                        <c:v>117263</c:v>
                      </c:pt>
                      <c:pt idx="14">
                        <c:v>103763</c:v>
                      </c:pt>
                      <c:pt idx="15">
                        <c:v>108432</c:v>
                      </c:pt>
                      <c:pt idx="16">
                        <c:v>113220</c:v>
                      </c:pt>
                      <c:pt idx="17">
                        <c:v>115152</c:v>
                      </c:pt>
                      <c:pt idx="18">
                        <c:v>108538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85CD-4D3C-9B88-79554052A23F}"/>
                  </c:ext>
                </c:extLst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Sheet1!$A$6</c15:sqref>
                        </c15:formulaRef>
                      </c:ext>
                    </c:extLst>
                    <c:strCache>
                      <c:ptCount val="1"/>
                      <c:pt idx="0">
                        <c:v>Water S3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Sheet1!$B$2:$T$2</c15:sqref>
                        </c15:formulaRef>
                      </c:ext>
                    </c:extLst>
                    <c:strCache>
                      <c:ptCount val="19"/>
                      <c:pt idx="0">
                        <c:v>1Q 2020</c:v>
                      </c:pt>
                      <c:pt idx="1">
                        <c:v>2Q 2020</c:v>
                      </c:pt>
                      <c:pt idx="2">
                        <c:v>3Q 2020</c:v>
                      </c:pt>
                      <c:pt idx="3">
                        <c:v>4Q 2020</c:v>
                      </c:pt>
                      <c:pt idx="4">
                        <c:v>1Q 2021</c:v>
                      </c:pt>
                      <c:pt idx="5">
                        <c:v>2Q 2021</c:v>
                      </c:pt>
                      <c:pt idx="6">
                        <c:v>3Q 2021</c:v>
                      </c:pt>
                      <c:pt idx="7">
                        <c:v>4Q 2021</c:v>
                      </c:pt>
                      <c:pt idx="8">
                        <c:v>1Q 2022</c:v>
                      </c:pt>
                      <c:pt idx="9">
                        <c:v>2Q 2022</c:v>
                      </c:pt>
                      <c:pt idx="10">
                        <c:v>3Q 2022</c:v>
                      </c:pt>
                      <c:pt idx="11">
                        <c:v>4Q 2022</c:v>
                      </c:pt>
                      <c:pt idx="12">
                        <c:v>1Q 2023</c:v>
                      </c:pt>
                      <c:pt idx="13">
                        <c:v>2Q 2023</c:v>
                      </c:pt>
                      <c:pt idx="14">
                        <c:v>3Q 2023</c:v>
                      </c:pt>
                      <c:pt idx="15">
                        <c:v>4Q 2023</c:v>
                      </c:pt>
                      <c:pt idx="16">
                        <c:v>1Q 2024</c:v>
                      </c:pt>
                      <c:pt idx="17">
                        <c:v>2Q2024</c:v>
                      </c:pt>
                      <c:pt idx="18">
                        <c:v>3Q 2024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Sheet1!$B$6:$T$6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19"/>
                      <c:pt idx="0">
                        <c:v>125635</c:v>
                      </c:pt>
                      <c:pt idx="1">
                        <c:v>155815</c:v>
                      </c:pt>
                      <c:pt idx="2">
                        <c:v>114583</c:v>
                      </c:pt>
                      <c:pt idx="3">
                        <c:v>117458</c:v>
                      </c:pt>
                      <c:pt idx="4">
                        <c:v>157410</c:v>
                      </c:pt>
                      <c:pt idx="5">
                        <c:v>210104</c:v>
                      </c:pt>
                      <c:pt idx="6">
                        <c:v>114934</c:v>
                      </c:pt>
                      <c:pt idx="7">
                        <c:v>132078</c:v>
                      </c:pt>
                      <c:pt idx="8">
                        <c:v>150591</c:v>
                      </c:pt>
                      <c:pt idx="9">
                        <c:v>152254</c:v>
                      </c:pt>
                      <c:pt idx="10">
                        <c:v>131661</c:v>
                      </c:pt>
                      <c:pt idx="11">
                        <c:v>124242</c:v>
                      </c:pt>
                      <c:pt idx="12">
                        <c:v>154578</c:v>
                      </c:pt>
                      <c:pt idx="13">
                        <c:v>185856</c:v>
                      </c:pt>
                      <c:pt idx="14">
                        <c:v>118991</c:v>
                      </c:pt>
                      <c:pt idx="15">
                        <c:v>132781</c:v>
                      </c:pt>
                      <c:pt idx="16">
                        <c:v>156387</c:v>
                      </c:pt>
                      <c:pt idx="17">
                        <c:v>169675</c:v>
                      </c:pt>
                      <c:pt idx="18">
                        <c:v>135750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85CD-4D3C-9B88-79554052A23F}"/>
                  </c:ext>
                </c:extLst>
              </c15:ser>
            </c15:filteredBarSeries>
            <c15:filteredBar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Sheet1!$A$7</c15:sqref>
                        </c15:formulaRef>
                      </c:ext>
                    </c:extLst>
                    <c:strCache>
                      <c:ptCount val="1"/>
                      <c:pt idx="0">
                        <c:v>Water S4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Sheet1!$B$2:$T$2</c15:sqref>
                        </c15:formulaRef>
                      </c:ext>
                    </c:extLst>
                    <c:strCache>
                      <c:ptCount val="19"/>
                      <c:pt idx="0">
                        <c:v>1Q 2020</c:v>
                      </c:pt>
                      <c:pt idx="1">
                        <c:v>2Q 2020</c:v>
                      </c:pt>
                      <c:pt idx="2">
                        <c:v>3Q 2020</c:v>
                      </c:pt>
                      <c:pt idx="3">
                        <c:v>4Q 2020</c:v>
                      </c:pt>
                      <c:pt idx="4">
                        <c:v>1Q 2021</c:v>
                      </c:pt>
                      <c:pt idx="5">
                        <c:v>2Q 2021</c:v>
                      </c:pt>
                      <c:pt idx="6">
                        <c:v>3Q 2021</c:v>
                      </c:pt>
                      <c:pt idx="7">
                        <c:v>4Q 2021</c:v>
                      </c:pt>
                      <c:pt idx="8">
                        <c:v>1Q 2022</c:v>
                      </c:pt>
                      <c:pt idx="9">
                        <c:v>2Q 2022</c:v>
                      </c:pt>
                      <c:pt idx="10">
                        <c:v>3Q 2022</c:v>
                      </c:pt>
                      <c:pt idx="11">
                        <c:v>4Q 2022</c:v>
                      </c:pt>
                      <c:pt idx="12">
                        <c:v>1Q 2023</c:v>
                      </c:pt>
                      <c:pt idx="13">
                        <c:v>2Q 2023</c:v>
                      </c:pt>
                      <c:pt idx="14">
                        <c:v>3Q 2023</c:v>
                      </c:pt>
                      <c:pt idx="15">
                        <c:v>4Q 2023</c:v>
                      </c:pt>
                      <c:pt idx="16">
                        <c:v>1Q 2024</c:v>
                      </c:pt>
                      <c:pt idx="17">
                        <c:v>2Q2024</c:v>
                      </c:pt>
                      <c:pt idx="18">
                        <c:v>3Q 2024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Sheet1!$B$7:$T$7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19"/>
                      <c:pt idx="0">
                        <c:v>90101</c:v>
                      </c:pt>
                      <c:pt idx="1">
                        <c:v>179346</c:v>
                      </c:pt>
                      <c:pt idx="2">
                        <c:v>111293</c:v>
                      </c:pt>
                      <c:pt idx="3">
                        <c:v>83205</c:v>
                      </c:pt>
                      <c:pt idx="4">
                        <c:v>96211</c:v>
                      </c:pt>
                      <c:pt idx="5">
                        <c:v>249914</c:v>
                      </c:pt>
                      <c:pt idx="6">
                        <c:v>95116</c:v>
                      </c:pt>
                      <c:pt idx="7">
                        <c:v>101084</c:v>
                      </c:pt>
                      <c:pt idx="8">
                        <c:v>124677</c:v>
                      </c:pt>
                      <c:pt idx="9">
                        <c:v>162437</c:v>
                      </c:pt>
                      <c:pt idx="10">
                        <c:v>130530</c:v>
                      </c:pt>
                      <c:pt idx="11">
                        <c:v>110883</c:v>
                      </c:pt>
                      <c:pt idx="12">
                        <c:v>145906</c:v>
                      </c:pt>
                      <c:pt idx="13">
                        <c:v>240380</c:v>
                      </c:pt>
                      <c:pt idx="14">
                        <c:v>128663</c:v>
                      </c:pt>
                      <c:pt idx="15">
                        <c:v>128101</c:v>
                      </c:pt>
                      <c:pt idx="16">
                        <c:v>322433</c:v>
                      </c:pt>
                      <c:pt idx="17">
                        <c:v>270887</c:v>
                      </c:pt>
                      <c:pt idx="18">
                        <c:v>177133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85CD-4D3C-9B88-79554052A23F}"/>
                  </c:ext>
                </c:extLst>
              </c15:ser>
            </c15:filteredBarSeries>
            <c15:filteredBar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Sheet1!$A$8</c15:sqref>
                        </c15:formulaRef>
                      </c:ext>
                    </c:extLst>
                    <c:strCache>
                      <c:ptCount val="1"/>
                      <c:pt idx="0">
                        <c:v>Sewer Base</c:v>
                      </c:pt>
                    </c:strCache>
                  </c:strRef>
                </c:tx>
                <c:spPr>
                  <a:solidFill>
                    <a:schemeClr val="accent6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Sheet1!$B$2:$T$2</c15:sqref>
                        </c15:formulaRef>
                      </c:ext>
                    </c:extLst>
                    <c:strCache>
                      <c:ptCount val="19"/>
                      <c:pt idx="0">
                        <c:v>1Q 2020</c:v>
                      </c:pt>
                      <c:pt idx="1">
                        <c:v>2Q 2020</c:v>
                      </c:pt>
                      <c:pt idx="2">
                        <c:v>3Q 2020</c:v>
                      </c:pt>
                      <c:pt idx="3">
                        <c:v>4Q 2020</c:v>
                      </c:pt>
                      <c:pt idx="4">
                        <c:v>1Q 2021</c:v>
                      </c:pt>
                      <c:pt idx="5">
                        <c:v>2Q 2021</c:v>
                      </c:pt>
                      <c:pt idx="6">
                        <c:v>3Q 2021</c:v>
                      </c:pt>
                      <c:pt idx="7">
                        <c:v>4Q 2021</c:v>
                      </c:pt>
                      <c:pt idx="8">
                        <c:v>1Q 2022</c:v>
                      </c:pt>
                      <c:pt idx="9">
                        <c:v>2Q 2022</c:v>
                      </c:pt>
                      <c:pt idx="10">
                        <c:v>3Q 2022</c:v>
                      </c:pt>
                      <c:pt idx="11">
                        <c:v>4Q 2022</c:v>
                      </c:pt>
                      <c:pt idx="12">
                        <c:v>1Q 2023</c:v>
                      </c:pt>
                      <c:pt idx="13">
                        <c:v>2Q 2023</c:v>
                      </c:pt>
                      <c:pt idx="14">
                        <c:v>3Q 2023</c:v>
                      </c:pt>
                      <c:pt idx="15">
                        <c:v>4Q 2023</c:v>
                      </c:pt>
                      <c:pt idx="16">
                        <c:v>1Q 2024</c:v>
                      </c:pt>
                      <c:pt idx="17">
                        <c:v>2Q2024</c:v>
                      </c:pt>
                      <c:pt idx="18">
                        <c:v>3Q 2024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Sheet1!$B$8:$T$8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19"/>
                      <c:pt idx="0">
                        <c:v>184926</c:v>
                      </c:pt>
                      <c:pt idx="1">
                        <c:v>184702</c:v>
                      </c:pt>
                      <c:pt idx="2">
                        <c:v>185315</c:v>
                      </c:pt>
                      <c:pt idx="3">
                        <c:v>185765</c:v>
                      </c:pt>
                      <c:pt idx="4">
                        <c:v>186015</c:v>
                      </c:pt>
                      <c:pt idx="5">
                        <c:v>185500</c:v>
                      </c:pt>
                      <c:pt idx="6">
                        <c:v>187115</c:v>
                      </c:pt>
                      <c:pt idx="7">
                        <c:v>187850</c:v>
                      </c:pt>
                      <c:pt idx="8">
                        <c:v>186785</c:v>
                      </c:pt>
                      <c:pt idx="9">
                        <c:v>187143</c:v>
                      </c:pt>
                      <c:pt idx="10">
                        <c:v>188093</c:v>
                      </c:pt>
                      <c:pt idx="11">
                        <c:v>188608</c:v>
                      </c:pt>
                      <c:pt idx="12">
                        <c:v>187945</c:v>
                      </c:pt>
                      <c:pt idx="13">
                        <c:v>188360</c:v>
                      </c:pt>
                      <c:pt idx="14">
                        <c:v>189215</c:v>
                      </c:pt>
                      <c:pt idx="15">
                        <c:v>190115</c:v>
                      </c:pt>
                      <c:pt idx="16">
                        <c:v>190030</c:v>
                      </c:pt>
                      <c:pt idx="17">
                        <c:v>190130</c:v>
                      </c:pt>
                      <c:pt idx="18">
                        <c:v>190480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85CD-4D3C-9B88-79554052A23F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Sheet1!$A$9</c15:sqref>
                        </c15:formulaRef>
                      </c:ext>
                    </c:extLst>
                    <c:strCache>
                      <c:ptCount val="1"/>
                      <c:pt idx="0">
                        <c:v>Sewer S1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Sheet1!$B$2:$T$2</c15:sqref>
                        </c15:formulaRef>
                      </c:ext>
                    </c:extLst>
                    <c:strCache>
                      <c:ptCount val="19"/>
                      <c:pt idx="0">
                        <c:v>1Q 2020</c:v>
                      </c:pt>
                      <c:pt idx="1">
                        <c:v>2Q 2020</c:v>
                      </c:pt>
                      <c:pt idx="2">
                        <c:v>3Q 2020</c:v>
                      </c:pt>
                      <c:pt idx="3">
                        <c:v>4Q 2020</c:v>
                      </c:pt>
                      <c:pt idx="4">
                        <c:v>1Q 2021</c:v>
                      </c:pt>
                      <c:pt idx="5">
                        <c:v>2Q 2021</c:v>
                      </c:pt>
                      <c:pt idx="6">
                        <c:v>3Q 2021</c:v>
                      </c:pt>
                      <c:pt idx="7">
                        <c:v>4Q 2021</c:v>
                      </c:pt>
                      <c:pt idx="8">
                        <c:v>1Q 2022</c:v>
                      </c:pt>
                      <c:pt idx="9">
                        <c:v>2Q 2022</c:v>
                      </c:pt>
                      <c:pt idx="10">
                        <c:v>3Q 2022</c:v>
                      </c:pt>
                      <c:pt idx="11">
                        <c:v>4Q 2022</c:v>
                      </c:pt>
                      <c:pt idx="12">
                        <c:v>1Q 2023</c:v>
                      </c:pt>
                      <c:pt idx="13">
                        <c:v>2Q 2023</c:v>
                      </c:pt>
                      <c:pt idx="14">
                        <c:v>3Q 2023</c:v>
                      </c:pt>
                      <c:pt idx="15">
                        <c:v>4Q 2023</c:v>
                      </c:pt>
                      <c:pt idx="16">
                        <c:v>1Q 2024</c:v>
                      </c:pt>
                      <c:pt idx="17">
                        <c:v>2Q2024</c:v>
                      </c:pt>
                      <c:pt idx="18">
                        <c:v>3Q 2024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Sheet1!$B$9:$T$9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19"/>
                      <c:pt idx="0">
                        <c:v>95947</c:v>
                      </c:pt>
                      <c:pt idx="1">
                        <c:v>96021</c:v>
                      </c:pt>
                      <c:pt idx="2">
                        <c:v>95348</c:v>
                      </c:pt>
                      <c:pt idx="3">
                        <c:v>96083</c:v>
                      </c:pt>
                      <c:pt idx="4">
                        <c:v>100904</c:v>
                      </c:pt>
                      <c:pt idx="5">
                        <c:v>99703</c:v>
                      </c:pt>
                      <c:pt idx="6">
                        <c:v>98325</c:v>
                      </c:pt>
                      <c:pt idx="7">
                        <c:v>100399</c:v>
                      </c:pt>
                      <c:pt idx="8">
                        <c:v>104273</c:v>
                      </c:pt>
                      <c:pt idx="9">
                        <c:v>102289</c:v>
                      </c:pt>
                      <c:pt idx="10">
                        <c:v>103371</c:v>
                      </c:pt>
                      <c:pt idx="11">
                        <c:v>103608</c:v>
                      </c:pt>
                      <c:pt idx="12">
                        <c:v>104840</c:v>
                      </c:pt>
                      <c:pt idx="13">
                        <c:v>104838</c:v>
                      </c:pt>
                      <c:pt idx="14">
                        <c:v>103634</c:v>
                      </c:pt>
                      <c:pt idx="15">
                        <c:v>105190</c:v>
                      </c:pt>
                      <c:pt idx="16">
                        <c:v>108921</c:v>
                      </c:pt>
                      <c:pt idx="17">
                        <c:v>109413</c:v>
                      </c:pt>
                      <c:pt idx="18">
                        <c:v>108708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0-85CD-4D3C-9B88-79554052A23F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Sheet1!$A$10</c15:sqref>
                        </c15:formulaRef>
                      </c:ext>
                    </c:extLst>
                    <c:strCache>
                      <c:ptCount val="1"/>
                      <c:pt idx="0">
                        <c:v>Sewer S2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Sheet1!$B$2:$T$2</c15:sqref>
                        </c15:formulaRef>
                      </c:ext>
                    </c:extLst>
                    <c:strCache>
                      <c:ptCount val="19"/>
                      <c:pt idx="0">
                        <c:v>1Q 2020</c:v>
                      </c:pt>
                      <c:pt idx="1">
                        <c:v>2Q 2020</c:v>
                      </c:pt>
                      <c:pt idx="2">
                        <c:v>3Q 2020</c:v>
                      </c:pt>
                      <c:pt idx="3">
                        <c:v>4Q 2020</c:v>
                      </c:pt>
                      <c:pt idx="4">
                        <c:v>1Q 2021</c:v>
                      </c:pt>
                      <c:pt idx="5">
                        <c:v>2Q 2021</c:v>
                      </c:pt>
                      <c:pt idx="6">
                        <c:v>3Q 2021</c:v>
                      </c:pt>
                      <c:pt idx="7">
                        <c:v>4Q 2021</c:v>
                      </c:pt>
                      <c:pt idx="8">
                        <c:v>1Q 2022</c:v>
                      </c:pt>
                      <c:pt idx="9">
                        <c:v>2Q 2022</c:v>
                      </c:pt>
                      <c:pt idx="10">
                        <c:v>3Q 2022</c:v>
                      </c:pt>
                      <c:pt idx="11">
                        <c:v>4Q 2022</c:v>
                      </c:pt>
                      <c:pt idx="12">
                        <c:v>1Q 2023</c:v>
                      </c:pt>
                      <c:pt idx="13">
                        <c:v>2Q 2023</c:v>
                      </c:pt>
                      <c:pt idx="14">
                        <c:v>3Q 2023</c:v>
                      </c:pt>
                      <c:pt idx="15">
                        <c:v>4Q 2023</c:v>
                      </c:pt>
                      <c:pt idx="16">
                        <c:v>1Q 2024</c:v>
                      </c:pt>
                      <c:pt idx="17">
                        <c:v>2Q2024</c:v>
                      </c:pt>
                      <c:pt idx="18">
                        <c:v>3Q 2024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Sheet1!$B$10:$T$10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19"/>
                      <c:pt idx="0">
                        <c:v>317092</c:v>
                      </c:pt>
                      <c:pt idx="1">
                        <c:v>353364</c:v>
                      </c:pt>
                      <c:pt idx="2">
                        <c:v>293765</c:v>
                      </c:pt>
                      <c:pt idx="3">
                        <c:v>307889</c:v>
                      </c:pt>
                      <c:pt idx="4">
                        <c:v>372646</c:v>
                      </c:pt>
                      <c:pt idx="5">
                        <c:v>442504</c:v>
                      </c:pt>
                      <c:pt idx="6">
                        <c:v>294713</c:v>
                      </c:pt>
                      <c:pt idx="7">
                        <c:v>337010</c:v>
                      </c:pt>
                      <c:pt idx="8">
                        <c:v>362713</c:v>
                      </c:pt>
                      <c:pt idx="9">
                        <c:v>354630</c:v>
                      </c:pt>
                      <c:pt idx="10">
                        <c:v>332115</c:v>
                      </c:pt>
                      <c:pt idx="11">
                        <c:v>326015</c:v>
                      </c:pt>
                      <c:pt idx="12">
                        <c:v>355764</c:v>
                      </c:pt>
                      <c:pt idx="13">
                        <c:v>392631</c:v>
                      </c:pt>
                      <c:pt idx="14">
                        <c:v>299939</c:v>
                      </c:pt>
                      <c:pt idx="15">
                        <c:v>330395</c:v>
                      </c:pt>
                      <c:pt idx="16">
                        <c:v>362847</c:v>
                      </c:pt>
                      <c:pt idx="17">
                        <c:v>379368</c:v>
                      </c:pt>
                      <c:pt idx="18">
                        <c:v>331839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1-85CD-4D3C-9B88-79554052A23F}"/>
                  </c:ext>
                </c:extLst>
              </c15:ser>
            </c15:filteredBarSeries>
          </c:ext>
        </c:extLst>
      </c:barChart>
      <c:catAx>
        <c:axId val="1209441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10634400"/>
        <c:crosses val="autoZero"/>
        <c:auto val="1"/>
        <c:lblAlgn val="ctr"/>
        <c:lblOffset val="100"/>
        <c:noMultiLvlLbl val="0"/>
      </c:catAx>
      <c:valAx>
        <c:axId val="15106344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094416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bg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B51621-690C-4A3F-89DF-A63F9F011564}" type="datetimeFigureOut">
              <a:rPr lang="en-US" smtClean="0"/>
              <a:t>3/12/2024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7FFA5A-5B3A-4636-8971-523440418C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4362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47A200-BCBE-4E38-8F30-4AEB6F9D0565}" type="datetimeFigureOut">
              <a:rPr lang="en-US" smtClean="0"/>
              <a:t>3/12/2024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75C21F-68E8-4A22-BBF5-9CD63F183B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838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75C21F-68E8-4A22-BBF5-9CD63F183B3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4016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2024 base charge revenue is expected to be $546,000 and was budgeted to be $474,000 – an additional 15% increase on top of the 16% that was budgeted due to billing more meters.</a:t>
            </a:r>
          </a:p>
          <a:p>
            <a:endParaRPr lang="en-US" dirty="0"/>
          </a:p>
          <a:p>
            <a:r>
              <a:rPr lang="en-US" dirty="0"/>
              <a:t>2024 Step 4 revenues are expected to be 30% above the budgeted increase.</a:t>
            </a:r>
          </a:p>
          <a:p>
            <a:endParaRPr lang="en-US" dirty="0"/>
          </a:p>
          <a:p>
            <a:r>
              <a:rPr lang="en-US" dirty="0"/>
              <a:t>In total, 2024 water revenue is expected to be $200,000 more than was budgeted, about 10% higher.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75C21F-68E8-4A22-BBF5-9CD63F183B3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1026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Sewer base revenue is consistent with 2024 budget.</a:t>
            </a:r>
          </a:p>
          <a:p>
            <a:endParaRPr lang="en-US" dirty="0"/>
          </a:p>
          <a:p>
            <a:r>
              <a:rPr lang="en-US" dirty="0"/>
              <a:t>Step 3 revenue was budgeted to be $857,000 in 2024 and now is expected to be $1.1M, a 30% increase above the 7% planned increase. Volume in Step 2 was lower than expected, so the study backed off and only accounted for about $70k more revenue than was budgeted (about 2%).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75C21F-68E8-4A22-BBF5-9CD63F183B3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2767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75C21F-68E8-4A22-BBF5-9CD63F183B33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269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1.png"/></Relationships>
</file>

<file path=ppt/slideLayouts/_rels/slideLayout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gif"/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73A506-3311-4C5E-8CCA-0B4897099A8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B00352-836A-4D07-8EAC-EC98137D28A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814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t A Glance -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44819F9F-529B-4688-96BD-B28728F58AC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762000"/>
            <a:ext cx="12192000" cy="6096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0DD7165C-64AE-49F1-BBB7-91279DC8F66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848725" y="762000"/>
            <a:ext cx="2581275" cy="6096000"/>
          </a:xfrm>
          <a:solidFill>
            <a:schemeClr val="bg1"/>
          </a:solidFill>
        </p:spPr>
        <p:txBody>
          <a:bodyPr lIns="182880" tIns="91440" rIns="91440" bIns="91440" anchor="ctr"/>
          <a:lstStyle>
            <a:lvl1pPr>
              <a:lnSpc>
                <a:spcPct val="150000"/>
              </a:lnSpc>
              <a:spcBef>
                <a:spcPts val="0"/>
              </a:spcBef>
              <a:defRPr sz="3200" b="0">
                <a:solidFill>
                  <a:schemeClr val="tx1"/>
                </a:solidFill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  <a:p>
            <a:pPr lvl="0"/>
            <a:r>
              <a:rPr lang="en-US" dirty="0"/>
              <a:t>02</a:t>
            </a:r>
          </a:p>
          <a:p>
            <a:pPr lvl="0"/>
            <a:r>
              <a:rPr lang="en-US" dirty="0"/>
              <a:t>03</a:t>
            </a:r>
          </a:p>
          <a:p>
            <a:pPr lvl="0"/>
            <a:r>
              <a:rPr lang="en-US" dirty="0"/>
              <a:t>04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0C63EB-14F8-4C7F-B366-7652B02B4CA9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2B1008-F862-49B2-A023-0624330D7720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871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t A Glance -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 Placeholder 4">
            <a:extLst>
              <a:ext uri="{FF2B5EF4-FFF2-40B4-BE49-F238E27FC236}">
                <a16:creationId xmlns:a16="http://schemas.microsoft.com/office/drawing/2014/main" id="{1283C145-F66F-43A3-8BC0-5DC8B711AC1C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152400" y="762000"/>
            <a:ext cx="8543925" cy="5943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55241A35-7BE1-46DC-B173-FA928A6C20B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153525" y="2819391"/>
            <a:ext cx="2581275" cy="6572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6E76E35B-45D4-4740-BC9A-A507ABC08A0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153525" y="3616316"/>
            <a:ext cx="2581275" cy="1031893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4B6CD1C4-38E7-4B97-A027-97E0DD5CB27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153525" y="4876782"/>
            <a:ext cx="2581275" cy="6572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5B92C89F-6BA2-4F4E-B767-F2E9ACAAB9F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9153525" y="5673707"/>
            <a:ext cx="2581275" cy="1031893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A1E03138-F0A8-47AD-AA18-923636430F4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153525" y="762000"/>
            <a:ext cx="2581275" cy="6572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343E449B-D6ED-49BF-BAED-E6DF822E20D0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9153525" y="1558925"/>
            <a:ext cx="2581275" cy="1031893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21D42C-ADE4-4F80-8638-02BB8583AAA6}"/>
              </a:ext>
            </a:extLst>
          </p:cNvPr>
          <p:cNvSpPr>
            <a:spLocks noGrp="1"/>
          </p:cNvSpPr>
          <p:nvPr>
            <p:ph type="ftr" sz="quarter" idx="3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5E4355-00E3-4D69-A536-99214F1D5919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3416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ext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F7799139-4D90-4D40-9D43-237DFBA9175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66800" y="1066800"/>
            <a:ext cx="10058400" cy="609600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600" b="1"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5562EC-2232-4819-8DD7-E4FFD4016C7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66800" y="2085975"/>
            <a:ext cx="10058400" cy="4314825"/>
          </a:xfrm>
        </p:spPr>
        <p:txBody>
          <a:bodyPr lIns="0" tIns="0" rIns="0" bIns="0" numCol="2"/>
          <a:lstStyle>
            <a:lvl1pPr marL="285750" indent="-28575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97E9C9-0696-4232-90E4-E258852AA68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269DE3-885B-4988-A4AE-0810047E6D2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4186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ext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F7799139-4D90-4D40-9D43-237DFBA9175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66800" y="1066799"/>
            <a:ext cx="4876797" cy="11144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600" b="1"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5562EC-2232-4819-8DD7-E4FFD4016C7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66800" y="2390775"/>
            <a:ext cx="4876797" cy="4010025"/>
          </a:xfrm>
        </p:spPr>
        <p:txBody>
          <a:bodyPr lIns="0" tIns="0" rIns="0" bIns="0" numCol="1"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9EFA38E-68F0-4EE2-B90E-F183913FB5A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286625" y="762000"/>
            <a:ext cx="4752975" cy="5943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F0C7E70C-34E8-4CCB-90B0-4C486510309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BB57F80B-1BEA-4D24-8BD8-BFB0D7BBA9C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5681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ext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F7799139-4D90-4D40-9D43-237DFBA9175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248400" y="1066799"/>
            <a:ext cx="4876797" cy="11144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600" b="1"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5562EC-2232-4819-8DD7-E4FFD4016C7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48400" y="2390775"/>
            <a:ext cx="4876797" cy="4010025"/>
          </a:xfrm>
        </p:spPr>
        <p:txBody>
          <a:bodyPr lIns="0" tIns="0" rIns="0" bIns="0" numCol="1"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9EFA38E-68F0-4EE2-B90E-F183913FB5A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52400" y="762000"/>
            <a:ext cx="4752975" cy="5943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F0C7E70C-34E8-4CCB-90B0-4C486510309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BB57F80B-1BEA-4D24-8BD8-BFB0D7BBA9C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3551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ext -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F7799139-4D90-4D40-9D43-237DFBA9175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66800" y="1066800"/>
            <a:ext cx="10058400" cy="5334000"/>
          </a:xfrm>
        </p:spPr>
        <p:txBody>
          <a:bodyPr lIns="0" tIns="0" rIns="0" bIns="0" anchor="ctr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7BED21-509C-49DB-8094-AA9A68DBA08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A187BA-575A-42C6-9A3E-12CDFAD5D6A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0470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ap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807BC85-BCA8-48A9-9C61-F757CC89CF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66802" y="1066799"/>
            <a:ext cx="2400298" cy="11144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600" b="1">
                <a:solidFill>
                  <a:srgbClr val="222222"/>
                </a:solidFill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C598931F-1778-40A5-943E-89FED8E3C8D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66802" y="2390775"/>
            <a:ext cx="2400298" cy="4010025"/>
          </a:xfrm>
        </p:spPr>
        <p:txBody>
          <a:bodyPr lIns="0" tIns="0" rIns="0" bIns="0" numCol="1"/>
          <a:lstStyle>
            <a:lvl1pPr marL="0" indent="0">
              <a:buFont typeface="Arial" panose="020B0604020202020204" pitchFamily="34" charset="0"/>
              <a:buNone/>
              <a:defRPr>
                <a:solidFill>
                  <a:srgbClr val="22222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408007-1B7B-4AF5-AF91-0A66D3A3AC4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86F04-40D2-4812-BE8C-5F87CDD7169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3174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Org Chart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FBCC8A-4032-4BAD-AFAD-2EDE69174D5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12E4F1-40FA-46C4-8CF8-E3993AE589D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068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hart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39" name="Text Placeholder 8">
            <a:extLst>
              <a:ext uri="{FF2B5EF4-FFF2-40B4-BE49-F238E27FC236}">
                <a16:creationId xmlns:a16="http://schemas.microsoft.com/office/drawing/2014/main" id="{94954C96-CD26-45E1-AB51-FA362BC4E72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66800" y="1066800"/>
            <a:ext cx="10058400" cy="609600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600" b="1"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A93DC6EC-5433-428C-90B8-DCD481920761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1066800" y="1914525"/>
            <a:ext cx="10058400" cy="4486275"/>
          </a:xfrm>
        </p:spPr>
        <p:txBody>
          <a:bodyPr lIns="0" tIns="0" rIns="0" bIns="0"/>
          <a:lstStyle>
            <a:lvl1pPr>
              <a:defRPr sz="1000"/>
            </a:lvl1pPr>
          </a:lstStyle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930C37-424F-4801-BCCB-AACA8C985C8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85D95-6EF2-4D31-BF7E-60A5D7A2DC2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5599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Schedule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807BC85-BCA8-48A9-9C61-F757CC89CF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66801" y="1066799"/>
            <a:ext cx="3476621" cy="11144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000" b="1">
                <a:solidFill>
                  <a:srgbClr val="222222"/>
                </a:solidFill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Schedule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C598931F-1778-40A5-943E-89FED8E3C8D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66801" y="2390775"/>
            <a:ext cx="3476621" cy="4010025"/>
          </a:xfrm>
        </p:spPr>
        <p:txBody>
          <a:bodyPr lIns="0" tIns="0" rIns="0" bIns="0" numCol="1"/>
          <a:lstStyle>
            <a:lvl1pPr marL="0" indent="0">
              <a:buFont typeface="Arial" panose="020B0604020202020204" pitchFamily="34" charset="0"/>
              <a:buNone/>
              <a:defRPr>
                <a:solidFill>
                  <a:srgbClr val="22222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65FA32-F0CA-497C-8E6E-ACABDE5778B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882203-55C3-463F-8DDB-4AF4C6668DD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045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80AA10C-2C1D-4B6A-8EAD-4749F012CF7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609600"/>
            <a:ext cx="12192000" cy="39846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9F70C79-637F-4760-ACDB-43C1899E09D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66801" y="4733925"/>
            <a:ext cx="10058420" cy="1381125"/>
          </a:xfrm>
        </p:spPr>
        <p:txBody>
          <a:bodyPr lIns="0" tIns="0" rIns="0" bIns="0"/>
          <a:lstStyle>
            <a:lvl1pPr>
              <a:lnSpc>
                <a:spcPts val="5000"/>
              </a:lnSpc>
              <a:spcBef>
                <a:spcPts val="0"/>
              </a:spcBef>
              <a:defRPr sz="4800" b="1"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9FD89A1D-CE28-4061-8F9C-97943D1C425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66801" y="6210300"/>
            <a:ext cx="10058420" cy="190500"/>
          </a:xfrm>
        </p:spPr>
        <p:txBody>
          <a:bodyPr lIns="0" tIns="0" rIns="0" bIns="0"/>
          <a:lstStyle>
            <a:lvl1pPr>
              <a:defRPr sz="1400" i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63E17E-9D9B-400D-AEA7-385A8D314F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FA42F083-DAFC-45B5-B5F3-A99367970BA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8456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Schedule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4CC1D7-1956-49A5-8F97-54897A5F892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92DBF7-A746-4B96-846B-DEB58020049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95BB9557-7C4A-4C81-A950-E387D089F0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Schedule</a:t>
            </a:r>
          </a:p>
        </p:txBody>
      </p:sp>
    </p:spTree>
    <p:extLst>
      <p:ext uri="{BB962C8B-B14F-4D97-AF65-F5344CB8AC3E}">
        <p14:creationId xmlns:p14="http://schemas.microsoft.com/office/powerpoint/2010/main" val="6396157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hoto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EB019D7B-3971-4656-811A-FF9CC56988E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762000"/>
            <a:ext cx="12192000" cy="6096000"/>
          </a:xfrm>
          <a:solidFill>
            <a:srgbClr val="222222">
              <a:alpha val="35000"/>
            </a:srgb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86EBB9F-C46E-4C91-B7D2-69D01F9A0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ACC0CC8-190B-42B9-8C91-C739CB8C4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828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Factoid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F7799139-4D90-4D40-9D43-237DFBA9175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248401" y="1066821"/>
            <a:ext cx="4876800" cy="5333979"/>
          </a:xfrm>
        </p:spPr>
        <p:txBody>
          <a:bodyPr lIns="0" tIns="0" rIns="0" bIns="0" anchor="ctr"/>
          <a:lstStyle>
            <a:lvl1pPr>
              <a:spcBef>
                <a:spcPts val="0"/>
              </a:spcBef>
              <a:defRPr sz="2400" b="0">
                <a:solidFill>
                  <a:srgbClr val="222222"/>
                </a:solidFill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AC7BEB31-FAAD-4621-A6ED-578C41B8FC1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66800" y="1066800"/>
            <a:ext cx="4876800" cy="5333979"/>
          </a:xfrm>
        </p:spPr>
        <p:txBody>
          <a:bodyPr lIns="0" tIns="0" rIns="0" bIns="0" anchor="ctr"/>
          <a:lstStyle>
            <a:lvl1pPr algn="r">
              <a:spcBef>
                <a:spcPts val="0"/>
              </a:spcBef>
              <a:defRPr sz="8800" b="1">
                <a:solidFill>
                  <a:srgbClr val="ED7000"/>
                </a:solidFill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XX%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CC1420-B87B-4890-8F51-7F7EFE04AFC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0C4A1E-B8BC-4E53-BDA5-F90CFE13898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5080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Project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807BC85-BCA8-48A9-9C61-F757CC89CF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0" y="762000"/>
            <a:ext cx="2090203" cy="1628775"/>
          </a:xfrm>
        </p:spPr>
        <p:txBody>
          <a:bodyPr lIns="155448" tIns="274320" rIns="182880" bIns="182880"/>
          <a:lstStyle>
            <a:lvl1pPr>
              <a:spcBef>
                <a:spcPts val="0"/>
              </a:spcBef>
              <a:defRPr sz="2000" b="1">
                <a:solidFill>
                  <a:srgbClr val="222222"/>
                </a:solidFill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Project Name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B24AE9-E60C-4073-A842-C5D0C59EDC2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2390775"/>
            <a:ext cx="2090737" cy="3829049"/>
          </a:xfrm>
        </p:spPr>
        <p:txBody>
          <a:bodyPr lIns="155448" tIns="182880" rIns="182880" bIns="182880"/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AC800FF-EC2A-43CB-ADBE-983ACDAFF8E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856556" y="762000"/>
            <a:ext cx="9183044" cy="5943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621B87B-E455-4A22-81E9-B581A99A950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6737" t="16737" r="16737" b="16737"/>
          <a:stretch/>
        </p:blipFill>
        <p:spPr>
          <a:xfrm>
            <a:off x="711386" y="6219824"/>
            <a:ext cx="277350" cy="276888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E4C6CD-4B38-4C1A-9FE9-CB79D33670B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13F413-C314-4E96-9A7B-9A53774E843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5829172F-6058-4032-8010-744C59CCDC2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66800" y="6228683"/>
            <a:ext cx="1633001" cy="276889"/>
          </a:xfrm>
        </p:spPr>
        <p:txBody>
          <a:bodyPr lIns="0" tIns="0" rIns="0" bIns="0" anchor="ctr"/>
          <a:lstStyle>
            <a:lvl1pPr>
              <a:spcBef>
                <a:spcPts val="0"/>
              </a:spcBef>
              <a:defRPr sz="9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City, State</a:t>
            </a:r>
          </a:p>
        </p:txBody>
      </p:sp>
    </p:spTree>
    <p:extLst>
      <p:ext uri="{BB962C8B-B14F-4D97-AF65-F5344CB8AC3E}">
        <p14:creationId xmlns:p14="http://schemas.microsoft.com/office/powerpoint/2010/main" val="7557751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Project -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AC800FF-EC2A-43CB-ADBE-983ACDAFF8E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52400" y="762000"/>
            <a:ext cx="11887200" cy="5943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621B87B-E455-4A22-81E9-B581A99A950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6737" t="16737" r="16737" b="16737"/>
          <a:stretch/>
        </p:blipFill>
        <p:spPr>
          <a:xfrm>
            <a:off x="1013635" y="6219824"/>
            <a:ext cx="277350" cy="276888"/>
          </a:xfrm>
          <a:prstGeom prst="rect">
            <a:avLst/>
          </a:prstGeom>
        </p:spPr>
      </p:pic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EA42A57E-1AB1-497D-AF9A-D8CBC6AA5CB5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249C80C0-5A5A-4061-87AD-B05DECE2B52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76B639D4-AA8D-4AF4-9A1D-E146974AF60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53873" y="6228683"/>
            <a:ext cx="1803130" cy="276889"/>
          </a:xfrm>
        </p:spPr>
        <p:txBody>
          <a:bodyPr lIns="0" tIns="0" rIns="0" bIns="0" anchor="ctr"/>
          <a:lstStyle>
            <a:lvl1pPr>
              <a:spcBef>
                <a:spcPts val="0"/>
              </a:spcBef>
              <a:defRPr sz="9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City, State</a:t>
            </a:r>
          </a:p>
        </p:txBody>
      </p:sp>
    </p:spTree>
    <p:extLst>
      <p:ext uri="{BB962C8B-B14F-4D97-AF65-F5344CB8AC3E}">
        <p14:creationId xmlns:p14="http://schemas.microsoft.com/office/powerpoint/2010/main" val="38161960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Project -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807BC85-BCA8-48A9-9C61-F757CC89CF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1" y="5711289"/>
            <a:ext cx="1989470" cy="689511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2000" b="1">
                <a:solidFill>
                  <a:srgbClr val="222222"/>
                </a:solidFill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Project Name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B24AE9-E60C-4073-A842-C5D0C59EDC2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790818" y="5711289"/>
            <a:ext cx="6229351" cy="689511"/>
          </a:xfrm>
        </p:spPr>
        <p:txBody>
          <a:bodyPr lIns="0" tIns="0" rIns="0" bIns="0"/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AC800FF-EC2A-43CB-ADBE-983ACDAFF8E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" y="1447800"/>
            <a:ext cx="5295894" cy="381067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621B87B-E455-4A22-81E9-B581A99A950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6737" t="16737" r="16737" b="16737"/>
          <a:stretch/>
        </p:blipFill>
        <p:spPr>
          <a:xfrm>
            <a:off x="9593448" y="5685098"/>
            <a:ext cx="277350" cy="276888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E4C6CD-4B38-4C1A-9FE9-CB79D33670B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13F413-C314-4E96-9A7B-9A53774E843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1AC6DDB4-DE9C-4C7C-9E33-6AB51506701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286505" y="1447800"/>
            <a:ext cx="5295894" cy="38106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1">
            <a:extLst>
              <a:ext uri="{FF2B5EF4-FFF2-40B4-BE49-F238E27FC236}">
                <a16:creationId xmlns:a16="http://schemas.microsoft.com/office/drawing/2014/main" id="{4D3962FA-5882-4465-AACA-2FFA3A5C6556}"/>
              </a:ext>
            </a:extLst>
          </p:cNvPr>
          <p:cNvSpPr txBox="1">
            <a:spLocks/>
          </p:cNvSpPr>
          <p:nvPr userDrawn="1"/>
        </p:nvSpPr>
        <p:spPr>
          <a:xfrm>
            <a:off x="609600" y="1228726"/>
            <a:ext cx="2371725" cy="127798"/>
          </a:xfrm>
          <a:prstGeom prst="rect">
            <a:avLst/>
          </a:prstGeom>
          <a:noFill/>
        </p:spPr>
        <p:txBody>
          <a:bodyPr lIns="0" tIns="0" rIns="0" bIns="0"/>
          <a:lstStyle>
            <a:lvl1pPr marL="0" indent="0" algn="l" defTabSz="6858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557213" indent="-214313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1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defRPr/>
            </a:pPr>
            <a:r>
              <a:rPr lang="en-GB" sz="1000" b="1" spc="100" dirty="0">
                <a:solidFill>
                  <a:prstClr val="black"/>
                </a:solidFill>
              </a:rPr>
              <a:t>BEFORE</a:t>
            </a:r>
          </a:p>
        </p:txBody>
      </p:sp>
      <p:sp>
        <p:nvSpPr>
          <p:cNvPr id="18" name="Text Placeholder 1">
            <a:extLst>
              <a:ext uri="{FF2B5EF4-FFF2-40B4-BE49-F238E27FC236}">
                <a16:creationId xmlns:a16="http://schemas.microsoft.com/office/drawing/2014/main" id="{08996BA1-B385-4C35-8D68-87EA524BC3A8}"/>
              </a:ext>
            </a:extLst>
          </p:cNvPr>
          <p:cNvSpPr txBox="1">
            <a:spLocks/>
          </p:cNvSpPr>
          <p:nvPr userDrawn="1"/>
        </p:nvSpPr>
        <p:spPr>
          <a:xfrm>
            <a:off x="6286499" y="1228726"/>
            <a:ext cx="2371725" cy="127798"/>
          </a:xfrm>
          <a:prstGeom prst="rect">
            <a:avLst/>
          </a:prstGeom>
          <a:noFill/>
        </p:spPr>
        <p:txBody>
          <a:bodyPr lIns="0" tIns="0" rIns="0" bIns="0"/>
          <a:lstStyle>
            <a:lvl1pPr marL="0" indent="0" algn="l" defTabSz="6858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557213" indent="-214313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1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defRPr/>
            </a:pPr>
            <a:r>
              <a:rPr lang="en-GB" sz="1000" b="1" spc="100" dirty="0">
                <a:solidFill>
                  <a:prstClr val="black"/>
                </a:solidFill>
              </a:rPr>
              <a:t>AFTER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5DC03178-D258-4911-A36F-D99DBA5D179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892064" y="5693566"/>
            <a:ext cx="1690335" cy="276889"/>
          </a:xfrm>
        </p:spPr>
        <p:txBody>
          <a:bodyPr lIns="0" tIns="0" rIns="0" bIns="0" anchor="ctr"/>
          <a:lstStyle>
            <a:lvl1pPr>
              <a:spcBef>
                <a:spcPts val="0"/>
              </a:spcBef>
              <a:defRPr sz="9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City, State</a:t>
            </a:r>
          </a:p>
        </p:txBody>
      </p:sp>
    </p:spTree>
    <p:extLst>
      <p:ext uri="{BB962C8B-B14F-4D97-AF65-F5344CB8AC3E}">
        <p14:creationId xmlns:p14="http://schemas.microsoft.com/office/powerpoint/2010/main" val="24192776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Project -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807BC85-BCA8-48A9-9C61-F757CC89CF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66800" y="1066800"/>
            <a:ext cx="2090203" cy="101917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2000" b="1">
                <a:solidFill>
                  <a:srgbClr val="222222"/>
                </a:solidFill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Project Name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B24AE9-E60C-4073-A842-C5D0C59EDC2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66800" y="2243470"/>
            <a:ext cx="2090737" cy="3859618"/>
          </a:xfrm>
        </p:spPr>
        <p:txBody>
          <a:bodyPr lIns="0" tIns="0" rIns="0" bIns="0"/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AC800FF-EC2A-43CB-ADBE-983ACDAFF8E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895446" y="1066800"/>
            <a:ext cx="3977641" cy="2604769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621B87B-E455-4A22-81E9-B581A99A950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6737" t="16737" r="16737" b="16737"/>
          <a:stretch/>
        </p:blipFill>
        <p:spPr>
          <a:xfrm>
            <a:off x="998458" y="6219824"/>
            <a:ext cx="277350" cy="276888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E4C6CD-4B38-4C1A-9FE9-CB79D33670B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13F413-C314-4E96-9A7B-9A53774E843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A71B1C24-4C48-4573-8936-120935C94257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061958" y="1066800"/>
            <a:ext cx="3977641" cy="260476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02902A42-F38D-419E-87C5-83794C28EDF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895446" y="3796031"/>
            <a:ext cx="3977641" cy="260476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E5CD6D6A-4B1A-4AB3-B63B-D49CFCC570A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61958" y="3796031"/>
            <a:ext cx="3977641" cy="260476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CD2DE87A-B56F-4F91-9221-5FD312AFEFF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53873" y="6228683"/>
            <a:ext cx="1803130" cy="276889"/>
          </a:xfrm>
        </p:spPr>
        <p:txBody>
          <a:bodyPr lIns="0" tIns="0" rIns="0" bIns="0" anchor="ctr"/>
          <a:lstStyle>
            <a:lvl1pPr>
              <a:spcBef>
                <a:spcPts val="0"/>
              </a:spcBef>
              <a:defRPr sz="9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City, State</a:t>
            </a:r>
          </a:p>
        </p:txBody>
      </p:sp>
    </p:spTree>
    <p:extLst>
      <p:ext uri="{BB962C8B-B14F-4D97-AF65-F5344CB8AC3E}">
        <p14:creationId xmlns:p14="http://schemas.microsoft.com/office/powerpoint/2010/main" val="5378858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Project -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807BC85-BCA8-48A9-9C61-F757CC89CF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66800" y="1066800"/>
            <a:ext cx="3238555" cy="101917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2000" b="1">
                <a:solidFill>
                  <a:srgbClr val="222222"/>
                </a:solidFill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Project Name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B24AE9-E60C-4073-A842-C5D0C59EDC2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66800" y="2243470"/>
            <a:ext cx="3239382" cy="3859618"/>
          </a:xfrm>
        </p:spPr>
        <p:txBody>
          <a:bodyPr lIns="0" tIns="0" rIns="0" bIns="0"/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AC800FF-EC2A-43CB-ADBE-983ACDAFF8E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238826" y="762000"/>
            <a:ext cx="4314287" cy="5943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621B87B-E455-4A22-81E9-B581A99A950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6737" t="16737" r="16737" b="16737"/>
          <a:stretch/>
        </p:blipFill>
        <p:spPr>
          <a:xfrm>
            <a:off x="998458" y="6219824"/>
            <a:ext cx="277350" cy="276888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E4C6CD-4B38-4C1A-9FE9-CB79D33670B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13F413-C314-4E96-9A7B-9A53774E843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A71B1C24-4C48-4573-8936-120935C94257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49383" y="762000"/>
            <a:ext cx="2490218" cy="2971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9">
            <a:extLst>
              <a:ext uri="{FF2B5EF4-FFF2-40B4-BE49-F238E27FC236}">
                <a16:creationId xmlns:a16="http://schemas.microsoft.com/office/drawing/2014/main" id="{F9C12928-D586-42F7-A4C0-6AC4C67D5100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549384" y="3733800"/>
            <a:ext cx="2490218" cy="2971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F86E9831-B61A-4554-90C6-74E5FEE4C6D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53872" y="6228683"/>
            <a:ext cx="2951477" cy="276889"/>
          </a:xfrm>
        </p:spPr>
        <p:txBody>
          <a:bodyPr lIns="0" tIns="0" rIns="0" bIns="0" anchor="ctr"/>
          <a:lstStyle>
            <a:lvl1pPr>
              <a:spcBef>
                <a:spcPts val="0"/>
              </a:spcBef>
              <a:defRPr sz="9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City, State</a:t>
            </a:r>
          </a:p>
        </p:txBody>
      </p:sp>
    </p:spTree>
    <p:extLst>
      <p:ext uri="{BB962C8B-B14F-4D97-AF65-F5344CB8AC3E}">
        <p14:creationId xmlns:p14="http://schemas.microsoft.com/office/powerpoint/2010/main" val="174832463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Profile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EF209-B4B8-41C7-8ABE-5BB66429F9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48400" y="1066800"/>
            <a:ext cx="5486400" cy="42703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First Name Last Name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50FA4D-19C5-4673-8445-603C557759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C426CB-533E-461A-BAFA-255F994724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2DBFF60B-5B9A-456B-8EB8-EE1E34D8681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57201" y="1066800"/>
            <a:ext cx="5486399" cy="5791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049AC15-AE5B-48CD-98BA-5E68AA6B0C7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48400" y="3058633"/>
            <a:ext cx="5486400" cy="3342167"/>
          </a:xfrm>
        </p:spPr>
        <p:txBody>
          <a:bodyPr lIns="0" tIns="0" rIns="0" bIns="0" numCol="2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7B609CBD-4C4F-469A-B0E2-B043AFF515F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48399" y="1741967"/>
            <a:ext cx="5486400" cy="691117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4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  <a:p>
            <a:pPr lvl="0"/>
            <a:r>
              <a:rPr lang="en-US" dirty="0"/>
              <a:t>Location</a:t>
            </a:r>
          </a:p>
          <a:p>
            <a:pPr lvl="0"/>
            <a:r>
              <a:rPr lang="en-US" dirty="0"/>
              <a:t># Of years of experience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D38B1DB-12A4-466E-8531-8C5D1A3A8F9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23830" y="2508397"/>
            <a:ext cx="685802" cy="685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8473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Profile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EF209-B4B8-41C7-8ABE-5BB66429F9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95952" y="1733105"/>
            <a:ext cx="4238847" cy="10047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First Name</a:t>
            </a:r>
            <a:br>
              <a:rPr lang="en-US" dirty="0"/>
            </a:br>
            <a:r>
              <a:rPr lang="en-US" dirty="0"/>
              <a:t>Last Name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50FA4D-19C5-4673-8445-603C557759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C426CB-533E-461A-BAFA-255F994724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2DBFF60B-5B9A-456B-8EB8-EE1E34D8681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57201" y="1066800"/>
            <a:ext cx="5486399" cy="5791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049AC15-AE5B-48CD-98BA-5E68AA6B0C7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495952" y="3429000"/>
            <a:ext cx="4238847" cy="1993605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7B609CBD-4C4F-469A-B0E2-B043AFF515F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495951" y="2737883"/>
            <a:ext cx="4238847" cy="691117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4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  <a:p>
            <a:pPr lvl="0"/>
            <a:r>
              <a:rPr lang="en-US" dirty="0"/>
              <a:t>Location</a:t>
            </a:r>
          </a:p>
        </p:txBody>
      </p:sp>
    </p:spTree>
    <p:extLst>
      <p:ext uri="{BB962C8B-B14F-4D97-AF65-F5344CB8AC3E}">
        <p14:creationId xmlns:p14="http://schemas.microsoft.com/office/powerpoint/2010/main" val="134974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80AA10C-2C1D-4B6A-8EAD-4749F012CF7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52400" y="762000"/>
            <a:ext cx="5791201" cy="5943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9F70C79-637F-4760-ACDB-43C1899E09D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248400" y="1066800"/>
            <a:ext cx="5486399" cy="1381125"/>
          </a:xfrm>
        </p:spPr>
        <p:txBody>
          <a:bodyPr lIns="0" tIns="0" rIns="0" bIns="0"/>
          <a:lstStyle>
            <a:lvl1pPr>
              <a:lnSpc>
                <a:spcPts val="5000"/>
              </a:lnSpc>
              <a:spcBef>
                <a:spcPts val="0"/>
              </a:spcBef>
              <a:defRPr sz="4800" b="1"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4E83CFE-261B-4EDB-9DD3-BB8CF5F731D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48400" y="6191250"/>
            <a:ext cx="5486400" cy="209550"/>
          </a:xfrm>
        </p:spPr>
        <p:txBody>
          <a:bodyPr lIns="0" tIns="0" rIns="0" bIns="0"/>
          <a:lstStyle>
            <a:lvl1pPr>
              <a:defRPr sz="1400" i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BBFBA15-DAE3-477C-BCA1-A76D620C87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48400" y="3429000"/>
            <a:ext cx="5486400" cy="2143125"/>
          </a:xfrm>
        </p:spPr>
        <p:txBody>
          <a:bodyPr lIns="0" tIns="0" rIns="0" bIns="0"/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381659-D6D0-4008-B865-F4A05F860658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C2E92A-EF50-4522-A3DA-CED1E60D455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0091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Profile -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EF209-B4B8-41C7-8ABE-5BB66429F9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48401" y="2360425"/>
            <a:ext cx="3299636" cy="1004777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 dirty="0"/>
              <a:t>First Name</a:t>
            </a:r>
            <a:br>
              <a:rPr lang="en-US" dirty="0"/>
            </a:br>
            <a:r>
              <a:rPr lang="en-US" dirty="0"/>
              <a:t>Last Name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50FA4D-19C5-4673-8445-603C557759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C426CB-533E-461A-BAFA-255F994724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2DBFF60B-5B9A-456B-8EB8-EE1E34D8681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57201" y="1066798"/>
            <a:ext cx="5486399" cy="579120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7B609CBD-4C4F-469A-B0E2-B043AFF515F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48400" y="3526466"/>
            <a:ext cx="3299636" cy="691117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4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5448877-7C02-4C8D-98DF-BAAF54AC4115}"/>
              </a:ext>
            </a:extLst>
          </p:cNvPr>
          <p:cNvSpPr/>
          <p:nvPr userDrawn="1"/>
        </p:nvSpPr>
        <p:spPr>
          <a:xfrm>
            <a:off x="9898912" y="609600"/>
            <a:ext cx="2293088" cy="6248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B933D5FB-DA24-40BB-BA86-AA6E756DD5E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0260013" y="1066800"/>
            <a:ext cx="1779587" cy="5334000"/>
          </a:xfrm>
        </p:spPr>
        <p:txBody>
          <a:bodyPr lIns="0" tIns="0" rIns="0" bIns="0" anchor="ctr"/>
          <a:lstStyle>
            <a:lvl1pPr>
              <a:defRPr sz="1800"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4721910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Profile -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EF209-B4B8-41C7-8ABE-5BB66429F9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48400" y="1066800"/>
            <a:ext cx="4876799" cy="180509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 dirty="0"/>
              <a:t>First Name</a:t>
            </a:r>
            <a:br>
              <a:rPr lang="en-US" dirty="0"/>
            </a:br>
            <a:r>
              <a:rPr lang="en-US" dirty="0"/>
              <a:t>Last Name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50FA4D-19C5-4673-8445-603C557759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C426CB-533E-461A-BAFA-255F994724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2DBFF60B-5B9A-456B-8EB8-EE1E34D8681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66799" y="1066800"/>
            <a:ext cx="3749749" cy="2667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7B609CBD-4C4F-469A-B0E2-B043AFF515F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48399" y="3033159"/>
            <a:ext cx="4876799" cy="691117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4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BF9EC17-DCAD-4302-A7FE-EF709B1B26EA}"/>
              </a:ext>
            </a:extLst>
          </p:cNvPr>
          <p:cNvCxnSpPr>
            <a:cxnSpLocks/>
          </p:cNvCxnSpPr>
          <p:nvPr userDrawn="1"/>
        </p:nvCxnSpPr>
        <p:spPr>
          <a:xfrm>
            <a:off x="1066800" y="3740150"/>
            <a:ext cx="10002849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EC2461F1-283B-40CE-AEF1-7AAF80AFDFC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66800" y="4217586"/>
            <a:ext cx="10058400" cy="2183214"/>
          </a:xfrm>
        </p:spPr>
        <p:txBody>
          <a:bodyPr lIns="0" tIns="0" rIns="0" bIns="0" numCol="2"/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598586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Profile -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50FA4D-19C5-4673-8445-603C557759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C426CB-533E-461A-BAFA-255F994724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2DBFF60B-5B9A-456B-8EB8-EE1E34D8681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66799" y="1066800"/>
            <a:ext cx="2962941" cy="2362199"/>
          </a:xfrm>
        </p:spPr>
        <p:txBody>
          <a:bodyPr/>
          <a:lstStyle/>
          <a:p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BF9EC17-DCAD-4302-A7FE-EF709B1B26EA}"/>
              </a:ext>
            </a:extLst>
          </p:cNvPr>
          <p:cNvCxnSpPr>
            <a:cxnSpLocks/>
          </p:cNvCxnSpPr>
          <p:nvPr userDrawn="1"/>
        </p:nvCxnSpPr>
        <p:spPr>
          <a:xfrm>
            <a:off x="1066800" y="3435350"/>
            <a:ext cx="10972800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D73F5BE9-29D6-4037-82F4-4776167C4AD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632240" y="1066800"/>
            <a:ext cx="2962941" cy="23621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29C58BF9-EA02-4B16-859B-5E3BA642D47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162263" y="1066800"/>
            <a:ext cx="2962941" cy="23621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9DCFB254-64F7-433C-A028-D47CCDC1FDA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632240" y="4890979"/>
            <a:ext cx="2962940" cy="1509821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A1BFA473-A38B-4343-ADE3-7DCD6A4BB1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32239" y="3774557"/>
            <a:ext cx="2962941" cy="673395"/>
          </a:xfrm>
        </p:spPr>
        <p:txBody>
          <a:bodyPr anchor="b"/>
          <a:lstStyle>
            <a:lvl1pPr>
              <a:defRPr sz="2000"/>
            </a:lvl1pPr>
          </a:lstStyle>
          <a:p>
            <a:r>
              <a:rPr lang="en-US" dirty="0"/>
              <a:t>First Name</a:t>
            </a:r>
            <a:br>
              <a:rPr lang="en-US" dirty="0"/>
            </a:br>
            <a:r>
              <a:rPr lang="en-US" dirty="0"/>
              <a:t>Last Name</a:t>
            </a:r>
          </a:p>
        </p:txBody>
      </p:sp>
      <p:sp>
        <p:nvSpPr>
          <p:cNvPr id="19" name="Text Placeholder 6">
            <a:extLst>
              <a:ext uri="{FF2B5EF4-FFF2-40B4-BE49-F238E27FC236}">
                <a16:creationId xmlns:a16="http://schemas.microsoft.com/office/drawing/2014/main" id="{59D46994-A281-4295-BBCF-4C88E8254F9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632238" y="4513520"/>
            <a:ext cx="2962941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20" name="Text Placeholder 6">
            <a:extLst>
              <a:ext uri="{FF2B5EF4-FFF2-40B4-BE49-F238E27FC236}">
                <a16:creationId xmlns:a16="http://schemas.microsoft.com/office/drawing/2014/main" id="{77392C65-10B3-453F-BF27-431C3F4B3A6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162260" y="4890977"/>
            <a:ext cx="2962940" cy="1509821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405CA64-3A77-4E4C-A5A2-2F865AA357E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162258" y="4513518"/>
            <a:ext cx="2962941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23" name="Text Placeholder 6">
            <a:extLst>
              <a:ext uri="{FF2B5EF4-FFF2-40B4-BE49-F238E27FC236}">
                <a16:creationId xmlns:a16="http://schemas.microsoft.com/office/drawing/2014/main" id="{585EB4DE-D728-4084-9FB8-050C1B64901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066802" y="4890973"/>
            <a:ext cx="2962940" cy="1509821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6">
            <a:extLst>
              <a:ext uri="{FF2B5EF4-FFF2-40B4-BE49-F238E27FC236}">
                <a16:creationId xmlns:a16="http://schemas.microsoft.com/office/drawing/2014/main" id="{62D2A32C-A41D-4886-BC6B-6B80DF021D1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66800" y="4513514"/>
            <a:ext cx="2962941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BACB6A-D248-4EFA-86DD-99315291116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067135" y="3775075"/>
            <a:ext cx="2962275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0DB2ABDF-29DC-4F90-B1EC-AB566CD9A6C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162590" y="3774557"/>
            <a:ext cx="2962275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</p:spTree>
    <p:extLst>
      <p:ext uri="{BB962C8B-B14F-4D97-AF65-F5344CB8AC3E}">
        <p14:creationId xmlns:p14="http://schemas.microsoft.com/office/powerpoint/2010/main" val="32840370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Profile -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50FA4D-19C5-4673-8445-603C557759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C426CB-533E-461A-BAFA-255F994724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anchor="ctr"/>
          <a:lstStyle>
            <a:lvl1pPr algn="r">
              <a:defRPr/>
            </a:lvl1pPr>
          </a:lstStyle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2DBFF60B-5B9A-456B-8EB8-EE1E34D8681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" y="1066800"/>
            <a:ext cx="1952847" cy="2362199"/>
          </a:xfrm>
        </p:spPr>
        <p:txBody>
          <a:bodyPr/>
          <a:lstStyle/>
          <a:p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BF9EC17-DCAD-4302-A7FE-EF709B1B26EA}"/>
              </a:ext>
            </a:extLst>
          </p:cNvPr>
          <p:cNvCxnSpPr>
            <a:cxnSpLocks/>
          </p:cNvCxnSpPr>
          <p:nvPr userDrawn="1"/>
        </p:nvCxnSpPr>
        <p:spPr>
          <a:xfrm>
            <a:off x="609600" y="3435350"/>
            <a:ext cx="10972800" cy="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icture Placeholder 9">
            <a:extLst>
              <a:ext uri="{FF2B5EF4-FFF2-40B4-BE49-F238E27FC236}">
                <a16:creationId xmlns:a16="http://schemas.microsoft.com/office/drawing/2014/main" id="{2BEE1780-0999-4A3A-A319-F8EB7D80E9C8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119574" y="1066801"/>
            <a:ext cx="1952847" cy="23621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9">
            <a:extLst>
              <a:ext uri="{FF2B5EF4-FFF2-40B4-BE49-F238E27FC236}">
                <a16:creationId xmlns:a16="http://schemas.microsoft.com/office/drawing/2014/main" id="{3E1ADEA0-6C7D-4689-97BA-8EBCA27A87F5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629551" y="1066801"/>
            <a:ext cx="1952847" cy="23621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9">
            <a:extLst>
              <a:ext uri="{FF2B5EF4-FFF2-40B4-BE49-F238E27FC236}">
                <a16:creationId xmlns:a16="http://schemas.microsoft.com/office/drawing/2014/main" id="{623E2A4D-F4B6-4497-BCE5-1D9A54DECF7D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7374561" y="1066800"/>
            <a:ext cx="1952847" cy="23621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2" name="Picture Placeholder 9">
            <a:extLst>
              <a:ext uri="{FF2B5EF4-FFF2-40B4-BE49-F238E27FC236}">
                <a16:creationId xmlns:a16="http://schemas.microsoft.com/office/drawing/2014/main" id="{6838DF13-D938-4EC5-8B0D-524E1434B285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2859264" y="1066799"/>
            <a:ext cx="1952847" cy="23621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4" name="Text Placeholder 6">
            <a:extLst>
              <a:ext uri="{FF2B5EF4-FFF2-40B4-BE49-F238E27FC236}">
                <a16:creationId xmlns:a16="http://schemas.microsoft.com/office/drawing/2014/main" id="{0A923DC6-C1DD-461D-9813-D84D2366D84E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09602" y="4890973"/>
            <a:ext cx="1952843" cy="1509821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6">
            <a:extLst>
              <a:ext uri="{FF2B5EF4-FFF2-40B4-BE49-F238E27FC236}">
                <a16:creationId xmlns:a16="http://schemas.microsoft.com/office/drawing/2014/main" id="{B79C9D4A-A968-40E2-B751-7DFA445A051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09601" y="4513514"/>
            <a:ext cx="1952844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36" name="Text Placeholder 9">
            <a:extLst>
              <a:ext uri="{FF2B5EF4-FFF2-40B4-BE49-F238E27FC236}">
                <a16:creationId xmlns:a16="http://schemas.microsoft.com/office/drawing/2014/main" id="{DF7FF4E5-35F4-4AD1-BEA9-10A5BB9A544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09935" y="3775075"/>
            <a:ext cx="1952405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37" name="Text Placeholder 6">
            <a:extLst>
              <a:ext uri="{FF2B5EF4-FFF2-40B4-BE49-F238E27FC236}">
                <a16:creationId xmlns:a16="http://schemas.microsoft.com/office/drawing/2014/main" id="{70ADB799-7041-43ED-879E-93D504F62F5D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2861931" y="4890969"/>
            <a:ext cx="1952843" cy="1509821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6">
            <a:extLst>
              <a:ext uri="{FF2B5EF4-FFF2-40B4-BE49-F238E27FC236}">
                <a16:creationId xmlns:a16="http://schemas.microsoft.com/office/drawing/2014/main" id="{613C0018-5284-43A4-BD71-2016525C1C4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861930" y="4513510"/>
            <a:ext cx="1952844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4B46CB9D-162F-4C7B-B685-29662ADEFB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862264" y="3775071"/>
            <a:ext cx="1952405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40" name="Text Placeholder 6">
            <a:extLst>
              <a:ext uri="{FF2B5EF4-FFF2-40B4-BE49-F238E27FC236}">
                <a16:creationId xmlns:a16="http://schemas.microsoft.com/office/drawing/2014/main" id="{F893A7A1-70F2-4725-A411-79B06C83D4C8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114259" y="4890965"/>
            <a:ext cx="1952843" cy="1509821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6">
            <a:extLst>
              <a:ext uri="{FF2B5EF4-FFF2-40B4-BE49-F238E27FC236}">
                <a16:creationId xmlns:a16="http://schemas.microsoft.com/office/drawing/2014/main" id="{B461BBA2-E4B3-4896-89B4-38AA8D122CA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114258" y="4513506"/>
            <a:ext cx="1952844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1E0DE906-813F-405C-AAE8-9CBA456191C2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114592" y="3775067"/>
            <a:ext cx="1952405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43" name="Text Placeholder 6">
            <a:extLst>
              <a:ext uri="{FF2B5EF4-FFF2-40B4-BE49-F238E27FC236}">
                <a16:creationId xmlns:a16="http://schemas.microsoft.com/office/drawing/2014/main" id="{4D3081E9-E3D6-400E-9F8D-0AECE1D3B2C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7374565" y="4890961"/>
            <a:ext cx="1952843" cy="1509821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4" name="Text Placeholder 6">
            <a:extLst>
              <a:ext uri="{FF2B5EF4-FFF2-40B4-BE49-F238E27FC236}">
                <a16:creationId xmlns:a16="http://schemas.microsoft.com/office/drawing/2014/main" id="{A300E33D-076D-445B-AD42-9273B762ACF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74564" y="4513502"/>
            <a:ext cx="1952844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284359AC-625A-4C3C-A407-23F20FAB236D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374898" y="3775063"/>
            <a:ext cx="1952405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46" name="Text Placeholder 6">
            <a:extLst>
              <a:ext uri="{FF2B5EF4-FFF2-40B4-BE49-F238E27FC236}">
                <a16:creationId xmlns:a16="http://schemas.microsoft.com/office/drawing/2014/main" id="{1D598468-2A33-4DE4-9BB5-50B33774FD83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9618915" y="4890979"/>
            <a:ext cx="1952843" cy="1509821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7" name="Text Placeholder 6">
            <a:extLst>
              <a:ext uri="{FF2B5EF4-FFF2-40B4-BE49-F238E27FC236}">
                <a16:creationId xmlns:a16="http://schemas.microsoft.com/office/drawing/2014/main" id="{4831A63B-2AD2-471E-B1A5-7F368F597AC7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9618914" y="4513520"/>
            <a:ext cx="1952844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3CF827AF-9E27-4A40-9A9F-1A467300A48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619248" y="3775081"/>
            <a:ext cx="1952405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</p:spTree>
    <p:extLst>
      <p:ext uri="{BB962C8B-B14F-4D97-AF65-F5344CB8AC3E}">
        <p14:creationId xmlns:p14="http://schemas.microsoft.com/office/powerpoint/2010/main" val="181357374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Profile -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50FA4D-19C5-4673-8445-603C557759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C426CB-533E-461A-BAFA-255F994724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2DBFF60B-5B9A-456B-8EB8-EE1E34D8681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62000" y="1672173"/>
            <a:ext cx="1648049" cy="146858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4" name="Picture Placeholder 9">
            <a:extLst>
              <a:ext uri="{FF2B5EF4-FFF2-40B4-BE49-F238E27FC236}">
                <a16:creationId xmlns:a16="http://schemas.microsoft.com/office/drawing/2014/main" id="{2BEE1780-0999-4A3A-A319-F8EB7D80E9C8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271974" y="1672174"/>
            <a:ext cx="1648049" cy="146858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9">
            <a:extLst>
              <a:ext uri="{FF2B5EF4-FFF2-40B4-BE49-F238E27FC236}">
                <a16:creationId xmlns:a16="http://schemas.microsoft.com/office/drawing/2014/main" id="{3E1ADEA0-6C7D-4689-97BA-8EBCA27A87F5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781951" y="1672174"/>
            <a:ext cx="1648049" cy="146858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9">
            <a:extLst>
              <a:ext uri="{FF2B5EF4-FFF2-40B4-BE49-F238E27FC236}">
                <a16:creationId xmlns:a16="http://schemas.microsoft.com/office/drawing/2014/main" id="{623E2A4D-F4B6-4497-BCE5-1D9A54DECF7D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7526961" y="1672173"/>
            <a:ext cx="1648049" cy="146858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2" name="Picture Placeholder 9">
            <a:extLst>
              <a:ext uri="{FF2B5EF4-FFF2-40B4-BE49-F238E27FC236}">
                <a16:creationId xmlns:a16="http://schemas.microsoft.com/office/drawing/2014/main" id="{6838DF13-D938-4EC5-8B0D-524E1434B285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3011664" y="1672172"/>
            <a:ext cx="1648049" cy="1468587"/>
          </a:xfrm>
        </p:spPr>
        <p:txBody>
          <a:bodyPr/>
          <a:lstStyle/>
          <a:p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F2746F5-82A0-4993-A278-5D3C5A1AF716}"/>
              </a:ext>
            </a:extLst>
          </p:cNvPr>
          <p:cNvCxnSpPr>
            <a:cxnSpLocks/>
          </p:cNvCxnSpPr>
          <p:nvPr userDrawn="1"/>
        </p:nvCxnSpPr>
        <p:spPr>
          <a:xfrm>
            <a:off x="2714848" y="1672172"/>
            <a:ext cx="0" cy="4728628"/>
          </a:xfrm>
          <a:prstGeom prst="line">
            <a:avLst/>
          </a:prstGeom>
          <a:ln w="6350">
            <a:solidFill>
              <a:srgbClr val="22222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3B15764-E6FF-41DB-9D01-CC3A1D44B591}"/>
              </a:ext>
            </a:extLst>
          </p:cNvPr>
          <p:cNvCxnSpPr>
            <a:cxnSpLocks/>
          </p:cNvCxnSpPr>
          <p:nvPr userDrawn="1"/>
        </p:nvCxnSpPr>
        <p:spPr>
          <a:xfrm>
            <a:off x="4964512" y="1672172"/>
            <a:ext cx="0" cy="4728627"/>
          </a:xfrm>
          <a:prstGeom prst="line">
            <a:avLst/>
          </a:prstGeom>
          <a:ln w="6350">
            <a:solidFill>
              <a:srgbClr val="22222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FB448C3-1ED6-4443-8139-270D0C0E0B07}"/>
              </a:ext>
            </a:extLst>
          </p:cNvPr>
          <p:cNvCxnSpPr>
            <a:cxnSpLocks/>
          </p:cNvCxnSpPr>
          <p:nvPr userDrawn="1"/>
        </p:nvCxnSpPr>
        <p:spPr>
          <a:xfrm>
            <a:off x="7223118" y="1672172"/>
            <a:ext cx="0" cy="4728628"/>
          </a:xfrm>
          <a:prstGeom prst="line">
            <a:avLst/>
          </a:prstGeom>
          <a:ln w="6350">
            <a:solidFill>
              <a:srgbClr val="22222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B17D459-A282-4758-9A03-6DA093FB3C09}"/>
              </a:ext>
            </a:extLst>
          </p:cNvPr>
          <p:cNvCxnSpPr>
            <a:cxnSpLocks/>
          </p:cNvCxnSpPr>
          <p:nvPr userDrawn="1"/>
        </p:nvCxnSpPr>
        <p:spPr>
          <a:xfrm>
            <a:off x="9479809" y="1672172"/>
            <a:ext cx="0" cy="4728627"/>
          </a:xfrm>
          <a:prstGeom prst="line">
            <a:avLst/>
          </a:prstGeom>
          <a:ln w="6350">
            <a:solidFill>
              <a:srgbClr val="22222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Title 21">
            <a:extLst>
              <a:ext uri="{FF2B5EF4-FFF2-40B4-BE49-F238E27FC236}">
                <a16:creationId xmlns:a16="http://schemas.microsoft.com/office/drawing/2014/main" id="{959BC1E9-62E4-417D-AD77-CA7A7DACE4D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1066800"/>
            <a:ext cx="10668000" cy="42703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Speakers</a:t>
            </a:r>
          </a:p>
        </p:txBody>
      </p:sp>
      <p:sp>
        <p:nvSpPr>
          <p:cNvPr id="34" name="Text Placeholder 6">
            <a:extLst>
              <a:ext uri="{FF2B5EF4-FFF2-40B4-BE49-F238E27FC236}">
                <a16:creationId xmlns:a16="http://schemas.microsoft.com/office/drawing/2014/main" id="{69CDBE1A-42F6-467A-AE0E-4DFA9DAFAD11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62002" y="4613326"/>
            <a:ext cx="1647087" cy="1787474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6">
            <a:extLst>
              <a:ext uri="{FF2B5EF4-FFF2-40B4-BE49-F238E27FC236}">
                <a16:creationId xmlns:a16="http://schemas.microsoft.com/office/drawing/2014/main" id="{BD420A9B-A782-406C-8BDB-E3C0FEFCE8B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62001" y="4235867"/>
            <a:ext cx="1647088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36" name="Text Placeholder 9">
            <a:extLst>
              <a:ext uri="{FF2B5EF4-FFF2-40B4-BE49-F238E27FC236}">
                <a16:creationId xmlns:a16="http://schemas.microsoft.com/office/drawing/2014/main" id="{0BD0B8E4-9956-4BF6-ACA0-A5B6EC8530EB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62336" y="3497428"/>
            <a:ext cx="1646718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37" name="Text Placeholder 6">
            <a:extLst>
              <a:ext uri="{FF2B5EF4-FFF2-40B4-BE49-F238E27FC236}">
                <a16:creationId xmlns:a16="http://schemas.microsoft.com/office/drawing/2014/main" id="{AC0FCA7E-7A78-4AB2-ACAE-90E9F94EFD7F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3009964" y="4613326"/>
            <a:ext cx="1647087" cy="1787474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6">
            <a:extLst>
              <a:ext uri="{FF2B5EF4-FFF2-40B4-BE49-F238E27FC236}">
                <a16:creationId xmlns:a16="http://schemas.microsoft.com/office/drawing/2014/main" id="{E7251C1C-4D47-409E-8B78-F46C8106B036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009963" y="4235867"/>
            <a:ext cx="1647088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D60F9786-73AB-4D89-88D6-95BB0AEAAE6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010298" y="3497428"/>
            <a:ext cx="1646718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40" name="Text Placeholder 6">
            <a:extLst>
              <a:ext uri="{FF2B5EF4-FFF2-40B4-BE49-F238E27FC236}">
                <a16:creationId xmlns:a16="http://schemas.microsoft.com/office/drawing/2014/main" id="{E5B6CBF5-0653-467D-BD61-9018FBE50249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259592" y="4613326"/>
            <a:ext cx="1647087" cy="1787474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6">
            <a:extLst>
              <a:ext uri="{FF2B5EF4-FFF2-40B4-BE49-F238E27FC236}">
                <a16:creationId xmlns:a16="http://schemas.microsoft.com/office/drawing/2014/main" id="{285BFE41-43F6-4280-8E02-683A11B50FE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259591" y="4235867"/>
            <a:ext cx="1647088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7A64D7DD-9246-4DCA-BECA-8189269B4DAF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259926" y="3497428"/>
            <a:ext cx="1646718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43" name="Text Placeholder 6">
            <a:extLst>
              <a:ext uri="{FF2B5EF4-FFF2-40B4-BE49-F238E27FC236}">
                <a16:creationId xmlns:a16="http://schemas.microsoft.com/office/drawing/2014/main" id="{11498FF5-C71F-4F2C-AFE6-C32D1F05E1B0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7527918" y="4613326"/>
            <a:ext cx="1647087" cy="1787474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4" name="Text Placeholder 6">
            <a:extLst>
              <a:ext uri="{FF2B5EF4-FFF2-40B4-BE49-F238E27FC236}">
                <a16:creationId xmlns:a16="http://schemas.microsoft.com/office/drawing/2014/main" id="{37653DC7-359E-473D-8CA4-C5C1AA26AAE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527917" y="4235867"/>
            <a:ext cx="1647088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0795A046-052B-4D12-8A4F-562037BC819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528252" y="3497428"/>
            <a:ext cx="1646718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46" name="Text Placeholder 6">
            <a:extLst>
              <a:ext uri="{FF2B5EF4-FFF2-40B4-BE49-F238E27FC236}">
                <a16:creationId xmlns:a16="http://schemas.microsoft.com/office/drawing/2014/main" id="{9D576285-2168-4C9F-85EF-BE693501AF7B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9781951" y="4613326"/>
            <a:ext cx="1647087" cy="1787474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7" name="Text Placeholder 6">
            <a:extLst>
              <a:ext uri="{FF2B5EF4-FFF2-40B4-BE49-F238E27FC236}">
                <a16:creationId xmlns:a16="http://schemas.microsoft.com/office/drawing/2014/main" id="{C4D0B91A-B250-4E2C-9A4C-C9CD258B34A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9781950" y="4235867"/>
            <a:ext cx="1647088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C97E3C2E-8F64-4FBC-9BCE-50948ADBC1C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82285" y="3497428"/>
            <a:ext cx="1646718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</p:spTree>
    <p:extLst>
      <p:ext uri="{BB962C8B-B14F-4D97-AF65-F5344CB8AC3E}">
        <p14:creationId xmlns:p14="http://schemas.microsoft.com/office/powerpoint/2010/main" val="227309803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Profile -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50FA4D-19C5-4673-8445-603C557759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C426CB-533E-461A-BAFA-255F994724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5DF02A14-1598-4A28-B657-EEFC9753E98B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409695" y="2728063"/>
            <a:ext cx="1966065" cy="700935"/>
          </a:xfrm>
          <a:solidFill>
            <a:schemeClr val="bg1"/>
          </a:solidFill>
        </p:spPr>
        <p:txBody>
          <a:bodyPr lIns="91440" tIns="45720" rIns="0" bIns="0" anchor="t"/>
          <a:lstStyle>
            <a:lvl1pPr>
              <a:spcBef>
                <a:spcPts val="0"/>
              </a:spcBef>
              <a:defRPr sz="16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55" name="Text Placeholder 9">
            <a:extLst>
              <a:ext uri="{FF2B5EF4-FFF2-40B4-BE49-F238E27FC236}">
                <a16:creationId xmlns:a16="http://schemas.microsoft.com/office/drawing/2014/main" id="{00741A7A-C4B5-4BEA-88E6-D284AD884FA1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409694" y="5699864"/>
            <a:ext cx="1966065" cy="700935"/>
          </a:xfrm>
          <a:solidFill>
            <a:schemeClr val="bg1"/>
          </a:solidFill>
        </p:spPr>
        <p:txBody>
          <a:bodyPr lIns="91440" tIns="45720" rIns="0" bIns="0" anchor="t"/>
          <a:lstStyle>
            <a:lvl1pPr>
              <a:spcBef>
                <a:spcPts val="0"/>
              </a:spcBef>
              <a:defRPr sz="16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27972EF4-12EF-4E35-ADB5-93401658737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886383" y="2728063"/>
            <a:ext cx="1966065" cy="700935"/>
          </a:xfrm>
          <a:solidFill>
            <a:schemeClr val="bg1"/>
          </a:solidFill>
        </p:spPr>
        <p:txBody>
          <a:bodyPr lIns="91440" tIns="45720" rIns="0" bIns="0" anchor="t"/>
          <a:lstStyle>
            <a:lvl1pPr>
              <a:spcBef>
                <a:spcPts val="0"/>
              </a:spcBef>
              <a:defRPr sz="16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AD64064C-DF93-4776-B4C5-C2505A746C2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886382" y="5699864"/>
            <a:ext cx="1966065" cy="700935"/>
          </a:xfrm>
          <a:solidFill>
            <a:schemeClr val="bg1"/>
          </a:solidFill>
        </p:spPr>
        <p:txBody>
          <a:bodyPr lIns="91440" tIns="45720" rIns="0" bIns="0" anchor="t"/>
          <a:lstStyle>
            <a:lvl1pPr>
              <a:spcBef>
                <a:spcPts val="0"/>
              </a:spcBef>
              <a:defRPr sz="16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58" name="Text Placeholder 9">
            <a:extLst>
              <a:ext uri="{FF2B5EF4-FFF2-40B4-BE49-F238E27FC236}">
                <a16:creationId xmlns:a16="http://schemas.microsoft.com/office/drawing/2014/main" id="{B842FA7A-C305-41C4-9811-CD581B72047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351308" y="2722747"/>
            <a:ext cx="1966065" cy="700935"/>
          </a:xfrm>
          <a:solidFill>
            <a:schemeClr val="bg1"/>
          </a:solidFill>
        </p:spPr>
        <p:txBody>
          <a:bodyPr lIns="91440" tIns="45720" rIns="0" bIns="0" anchor="t"/>
          <a:lstStyle>
            <a:lvl1pPr>
              <a:spcBef>
                <a:spcPts val="0"/>
              </a:spcBef>
              <a:defRPr sz="16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EBC1F0BE-F9B2-487E-BEDA-4426EE70ED52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351307" y="5694548"/>
            <a:ext cx="1966065" cy="700935"/>
          </a:xfrm>
          <a:solidFill>
            <a:schemeClr val="bg1"/>
          </a:solidFill>
        </p:spPr>
        <p:txBody>
          <a:bodyPr lIns="91440" tIns="45720" rIns="0" bIns="0" anchor="t"/>
          <a:lstStyle>
            <a:lvl1pPr>
              <a:spcBef>
                <a:spcPts val="0"/>
              </a:spcBef>
              <a:defRPr sz="16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C61C9199-A507-421B-8163-2090058712A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827991" y="2722747"/>
            <a:ext cx="1966065" cy="700935"/>
          </a:xfrm>
          <a:solidFill>
            <a:schemeClr val="bg1"/>
          </a:solidFill>
        </p:spPr>
        <p:txBody>
          <a:bodyPr lIns="91440" tIns="45720" rIns="0" bIns="0" anchor="t"/>
          <a:lstStyle>
            <a:lvl1pPr>
              <a:spcBef>
                <a:spcPts val="0"/>
              </a:spcBef>
              <a:defRPr sz="16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61" name="Text Placeholder 9">
            <a:extLst>
              <a:ext uri="{FF2B5EF4-FFF2-40B4-BE49-F238E27FC236}">
                <a16:creationId xmlns:a16="http://schemas.microsoft.com/office/drawing/2014/main" id="{654EB709-4A35-4308-B417-6C0694269854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827990" y="5694548"/>
            <a:ext cx="1966065" cy="700935"/>
          </a:xfrm>
          <a:solidFill>
            <a:schemeClr val="bg1"/>
          </a:solidFill>
        </p:spPr>
        <p:txBody>
          <a:bodyPr lIns="91440" tIns="45720" rIns="0" bIns="0" anchor="t"/>
          <a:lstStyle>
            <a:lvl1pPr>
              <a:spcBef>
                <a:spcPts val="0"/>
              </a:spcBef>
              <a:defRPr sz="16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62" name="Picture Placeholder 9">
            <a:extLst>
              <a:ext uri="{FF2B5EF4-FFF2-40B4-BE49-F238E27FC236}">
                <a16:creationId xmlns:a16="http://schemas.microsoft.com/office/drawing/2014/main" id="{E7631B1A-0B3D-48B3-91C6-E9A3CFE5A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09694" y="762000"/>
            <a:ext cx="1966065" cy="1960747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63" name="Picture Placeholder 9">
            <a:extLst>
              <a:ext uri="{FF2B5EF4-FFF2-40B4-BE49-F238E27FC236}">
                <a16:creationId xmlns:a16="http://schemas.microsoft.com/office/drawing/2014/main" id="{C9A53352-0938-42F3-97BD-FADD29A5BE47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886382" y="761999"/>
            <a:ext cx="1966065" cy="1960747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64" name="Picture Placeholder 9">
            <a:extLst>
              <a:ext uri="{FF2B5EF4-FFF2-40B4-BE49-F238E27FC236}">
                <a16:creationId xmlns:a16="http://schemas.microsoft.com/office/drawing/2014/main" id="{EC75C14D-22A2-4680-B05D-C097DB3BBD04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6363069" y="749952"/>
            <a:ext cx="1966065" cy="1960747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65" name="Picture Placeholder 9">
            <a:extLst>
              <a:ext uri="{FF2B5EF4-FFF2-40B4-BE49-F238E27FC236}">
                <a16:creationId xmlns:a16="http://schemas.microsoft.com/office/drawing/2014/main" id="{CC42A013-A65C-4D60-A0A7-486D5284C798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8839757" y="749951"/>
            <a:ext cx="1966065" cy="1960747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66" name="Picture Placeholder 9">
            <a:extLst>
              <a:ext uri="{FF2B5EF4-FFF2-40B4-BE49-F238E27FC236}">
                <a16:creationId xmlns:a16="http://schemas.microsoft.com/office/drawing/2014/main" id="{D4C73487-CB87-4FEA-89FD-6649F3651BCA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409694" y="3727068"/>
            <a:ext cx="1966065" cy="1960747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67" name="Picture Placeholder 9">
            <a:extLst>
              <a:ext uri="{FF2B5EF4-FFF2-40B4-BE49-F238E27FC236}">
                <a16:creationId xmlns:a16="http://schemas.microsoft.com/office/drawing/2014/main" id="{EAF4C6E8-0958-4E2E-8C4B-2F5F22E51094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3886382" y="3727067"/>
            <a:ext cx="1966065" cy="1960747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68" name="Picture Placeholder 9">
            <a:extLst>
              <a:ext uri="{FF2B5EF4-FFF2-40B4-BE49-F238E27FC236}">
                <a16:creationId xmlns:a16="http://schemas.microsoft.com/office/drawing/2014/main" id="{D264C686-C118-48F8-9F4A-9366C3E7AFD4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6363069" y="3715020"/>
            <a:ext cx="1966065" cy="1960747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69" name="Picture Placeholder 9">
            <a:extLst>
              <a:ext uri="{FF2B5EF4-FFF2-40B4-BE49-F238E27FC236}">
                <a16:creationId xmlns:a16="http://schemas.microsoft.com/office/drawing/2014/main" id="{E5940943-C551-4788-9F05-921FAAC2C43F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8839757" y="3715019"/>
            <a:ext cx="1966065" cy="1960747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28457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73A506-3311-4C5E-8CCA-0B4897099A8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B00352-836A-4D07-8EAC-EC98137D28A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98769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80AA10C-2C1D-4B6A-8EAD-4749F012CF7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609600"/>
            <a:ext cx="12192000" cy="39846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9F70C79-637F-4760-ACDB-43C1899E09D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66801" y="4733925"/>
            <a:ext cx="10058420" cy="1381125"/>
          </a:xfrm>
        </p:spPr>
        <p:txBody>
          <a:bodyPr lIns="0" tIns="0" rIns="0" bIns="0"/>
          <a:lstStyle>
            <a:lvl1pPr>
              <a:lnSpc>
                <a:spcPts val="5000"/>
              </a:lnSpc>
              <a:spcBef>
                <a:spcPts val="0"/>
              </a:spcBef>
              <a:defRPr sz="4800" b="1"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9FD89A1D-CE28-4061-8F9C-97943D1C425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66801" y="6210300"/>
            <a:ext cx="10058420" cy="190500"/>
          </a:xfrm>
        </p:spPr>
        <p:txBody>
          <a:bodyPr lIns="0" tIns="0" rIns="0" bIns="0"/>
          <a:lstStyle>
            <a:lvl1pPr>
              <a:defRPr sz="1400" i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63E17E-9D9B-400D-AEA7-385A8D314F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FA42F083-DAFC-45B5-B5F3-A99367970BA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75951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80AA10C-2C1D-4B6A-8EAD-4749F012CF7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52400" y="762000"/>
            <a:ext cx="5791201" cy="5943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9F70C79-637F-4760-ACDB-43C1899E09D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248400" y="1066800"/>
            <a:ext cx="5486399" cy="1381125"/>
          </a:xfrm>
        </p:spPr>
        <p:txBody>
          <a:bodyPr lIns="0" tIns="0" rIns="0" bIns="0"/>
          <a:lstStyle>
            <a:lvl1pPr>
              <a:lnSpc>
                <a:spcPts val="5000"/>
              </a:lnSpc>
              <a:spcBef>
                <a:spcPts val="0"/>
              </a:spcBef>
              <a:defRPr sz="4800" b="1"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4E83CFE-261B-4EDB-9DD3-BB8CF5F731D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48400" y="6191250"/>
            <a:ext cx="5486400" cy="209550"/>
          </a:xfrm>
        </p:spPr>
        <p:txBody>
          <a:bodyPr lIns="0" tIns="0" rIns="0" bIns="0"/>
          <a:lstStyle>
            <a:lvl1pPr>
              <a:defRPr sz="1400" i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BBFBA15-DAE3-477C-BCA1-A76D620C87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48400" y="3429000"/>
            <a:ext cx="5486400" cy="2143125"/>
          </a:xfrm>
        </p:spPr>
        <p:txBody>
          <a:bodyPr lIns="0" tIns="0" rIns="0" bIns="0"/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381659-D6D0-4008-B865-F4A05F860658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C2E92A-EF50-4522-A3DA-CED1E60D455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26129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genda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9F70C79-637F-4760-ACDB-43C1899E09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66800" y="1066800"/>
            <a:ext cx="10058400" cy="609600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600" b="1"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6" name="Table Placeholder 5">
            <a:extLst>
              <a:ext uri="{FF2B5EF4-FFF2-40B4-BE49-F238E27FC236}">
                <a16:creationId xmlns:a16="http://schemas.microsoft.com/office/drawing/2014/main" id="{F2AA7CD3-E7C2-434B-B086-C833FADB9B38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1066800" y="2019300"/>
            <a:ext cx="10058400" cy="4381499"/>
          </a:xfrm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37E254-43C2-4D84-9AC8-D002E644389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7235FD-5740-4698-A973-15FFE71BF51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219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genda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9F70C79-637F-4760-ACDB-43C1899E09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66800" y="1066800"/>
            <a:ext cx="10058400" cy="609600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600" b="1"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6" name="Table Placeholder 5">
            <a:extLst>
              <a:ext uri="{FF2B5EF4-FFF2-40B4-BE49-F238E27FC236}">
                <a16:creationId xmlns:a16="http://schemas.microsoft.com/office/drawing/2014/main" id="{F2AA7CD3-E7C2-434B-B086-C833FADB9B38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1066800" y="2019300"/>
            <a:ext cx="10058400" cy="4381499"/>
          </a:xfrm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37E254-43C2-4D84-9AC8-D002E644389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7235FD-5740-4698-A973-15FFE71BF51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28735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genda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80AA10C-2C1D-4B6A-8EAD-4749F012CF7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52400" y="762000"/>
            <a:ext cx="5791201" cy="5943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9F70C79-637F-4760-ACDB-43C1899E09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48400" y="1066801"/>
            <a:ext cx="5486399" cy="1123950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600" b="1"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BBFBA15-DAE3-477C-BCA1-A76D620C87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48400" y="2552701"/>
            <a:ext cx="5486400" cy="3848100"/>
          </a:xfr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2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1CBBCD-564F-43A8-B4A5-0C849D3C7B45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200B8B-DBC8-40B3-9014-4AA628726D2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84957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44819F9F-529B-4688-96BD-B28728F58AC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22" y="1066800"/>
            <a:ext cx="11277579" cy="35274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49099E08-5F7F-4492-82F6-DC32A1B6912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66800" y="4733925"/>
            <a:ext cx="10058400" cy="13811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600" b="1"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F29CDFEF-37F5-4879-9359-32060134934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66800" y="6210300"/>
            <a:ext cx="10058400" cy="190500"/>
          </a:xfrm>
        </p:spPr>
        <p:txBody>
          <a:bodyPr lIns="0" tIns="0" rIns="0" bIns="0"/>
          <a:lstStyle>
            <a:lvl1pPr>
              <a:defRPr sz="1400" i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B115B0-BD3E-41BE-B840-AA2EA0A4F67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38526-5221-4A3C-9F61-E822E3595F9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08661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44819F9F-529B-4688-96BD-B28728F58AC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52400" y="761999"/>
            <a:ext cx="11887200" cy="5943599"/>
          </a:xfrm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49099E08-5F7F-4492-82F6-DC32A1B6912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66800" y="1762125"/>
            <a:ext cx="10058400" cy="13811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600" b="1">
                <a:solidFill>
                  <a:schemeClr val="bg1"/>
                </a:solidFill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F29CDFEF-37F5-4879-9359-32060134934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66800" y="3238500"/>
            <a:ext cx="10058400" cy="190500"/>
          </a:xfrm>
        </p:spPr>
        <p:txBody>
          <a:bodyPr lIns="0" tIns="0" rIns="0" bIns="0"/>
          <a:lstStyle>
            <a:lvl1pPr>
              <a:defRPr sz="14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B115B0-BD3E-41BE-B840-AA2EA0A4F67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38526-5221-4A3C-9F61-E822E3595F9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95347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t A Glance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44819F9F-529B-4688-96BD-B28728F58AC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0" y="1066800"/>
            <a:ext cx="11277602" cy="35274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49099E08-5F7F-4492-82F6-DC32A1B6912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4733925"/>
            <a:ext cx="1905000" cy="657225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F29CDFEF-37F5-4879-9359-32060134934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8971" y="5530850"/>
            <a:ext cx="1905000" cy="1174750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921450D-7BE8-4C97-BC72-B5A44D7B6D3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800350" y="4733925"/>
            <a:ext cx="1905000" cy="657225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0C6BC6FA-ECFD-46BF-9338-A1A883DF095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816678" y="5530850"/>
            <a:ext cx="1905000" cy="1174750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57AA8049-04C1-4A93-8501-ABA07D6070D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143500" y="4733925"/>
            <a:ext cx="1905000" cy="657225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83BD83BD-A1D7-48DB-973C-32D8113AF29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154385" y="5530850"/>
            <a:ext cx="1905000" cy="1174750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EAFB6FCE-A5EA-4E5E-A26A-A36193103E6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486650" y="4733925"/>
            <a:ext cx="1905000" cy="657225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14D71C6A-4879-4DED-86B5-2B3299A885F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492092" y="5530850"/>
            <a:ext cx="1905000" cy="1174750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47A0E548-617F-47E0-8B2C-FBEFD058329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829801" y="4733925"/>
            <a:ext cx="1905000" cy="657225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3BC6D36F-0BA1-4419-9773-C50E419732B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9829801" y="5530850"/>
            <a:ext cx="1905000" cy="1174750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44AB57-12B8-475B-9D51-C2C4439E8FCE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192896-65D0-40C9-9564-2D2D6D3E76B9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08440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t A Glance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49099E08-5F7F-4492-82F6-DC32A1B6912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14724" y="1587408"/>
            <a:ext cx="2581276" cy="6572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F29CDFEF-37F5-4879-9359-32060134934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514724" y="2384333"/>
            <a:ext cx="2581276" cy="1422418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9BF1FE0-3368-4FAF-8B24-24FFA124688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1066800" y="1596954"/>
            <a:ext cx="2209797" cy="220979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0" name="Text Placeholder 8">
            <a:extLst>
              <a:ext uri="{FF2B5EF4-FFF2-40B4-BE49-F238E27FC236}">
                <a16:creationId xmlns:a16="http://schemas.microsoft.com/office/drawing/2014/main" id="{AEB8279A-3DF8-4A7C-8D69-A02C906A474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514724" y="4181457"/>
            <a:ext cx="2581276" cy="6572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E1B394B2-159A-461A-8D78-214CC9D97E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3514724" y="4978382"/>
            <a:ext cx="2581276" cy="1422418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Picture Placeholder 4">
            <a:extLst>
              <a:ext uri="{FF2B5EF4-FFF2-40B4-BE49-F238E27FC236}">
                <a16:creationId xmlns:a16="http://schemas.microsoft.com/office/drawing/2014/main" id="{9A9C0B5B-6AB8-4937-996E-0C7F4588904D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1066800" y="4191003"/>
            <a:ext cx="2209797" cy="220979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55241A35-7BE1-46DC-B173-FA928A6C20B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153525" y="1587408"/>
            <a:ext cx="2581275" cy="6572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6E76E35B-45D4-4740-BC9A-A507ABC08A0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153525" y="2384333"/>
            <a:ext cx="2581275" cy="1422418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Picture Placeholder 4">
            <a:extLst>
              <a:ext uri="{FF2B5EF4-FFF2-40B4-BE49-F238E27FC236}">
                <a16:creationId xmlns:a16="http://schemas.microsoft.com/office/drawing/2014/main" id="{1283C145-F66F-43A3-8BC0-5DC8B711AC1C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705601" y="1596954"/>
            <a:ext cx="2209797" cy="220979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4B6CD1C4-38E7-4B97-A027-97E0DD5CB27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153525" y="4181457"/>
            <a:ext cx="2581275" cy="6572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5B92C89F-6BA2-4F4E-B767-F2E9ACAAB9F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9153525" y="4978382"/>
            <a:ext cx="2581275" cy="1422418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Picture Placeholder 4">
            <a:extLst>
              <a:ext uri="{FF2B5EF4-FFF2-40B4-BE49-F238E27FC236}">
                <a16:creationId xmlns:a16="http://schemas.microsoft.com/office/drawing/2014/main" id="{5A755C51-FFE2-4C8E-80B4-43AD6AD27F76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6705601" y="4191003"/>
            <a:ext cx="2209797" cy="220979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9BED114-D654-41EA-9F9D-8F2D466D08B5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1066800" y="762000"/>
            <a:ext cx="10668000" cy="609600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600" b="1"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4DDD1D-A03B-4820-A5F2-6E9BD4780583}"/>
              </a:ext>
            </a:extLst>
          </p:cNvPr>
          <p:cNvSpPr>
            <a:spLocks noGrp="1"/>
          </p:cNvSpPr>
          <p:nvPr>
            <p:ph type="ftr" sz="quarter" idx="3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8A0736-A6B5-42D0-8D65-C1BB31FF2553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4095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t A Glance -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44819F9F-529B-4688-96BD-B28728F58AC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762000"/>
            <a:ext cx="12192000" cy="6096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0DD7165C-64AE-49F1-BBB7-91279DC8F66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848725" y="762000"/>
            <a:ext cx="2581275" cy="6096000"/>
          </a:xfrm>
          <a:solidFill>
            <a:srgbClr val="222222"/>
          </a:solidFill>
        </p:spPr>
        <p:txBody>
          <a:bodyPr lIns="182880" tIns="91440" rIns="91440" bIns="91440" anchor="ctr"/>
          <a:lstStyle>
            <a:lvl1pPr>
              <a:lnSpc>
                <a:spcPct val="150000"/>
              </a:lnSpc>
              <a:spcBef>
                <a:spcPts val="0"/>
              </a:spcBef>
              <a:defRPr sz="3200" b="0">
                <a:solidFill>
                  <a:schemeClr val="bg1"/>
                </a:solidFill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  <a:p>
            <a:pPr lvl="0"/>
            <a:r>
              <a:rPr lang="en-US" dirty="0"/>
              <a:t>02</a:t>
            </a:r>
          </a:p>
          <a:p>
            <a:pPr lvl="0"/>
            <a:r>
              <a:rPr lang="en-US" dirty="0"/>
              <a:t>03</a:t>
            </a:r>
          </a:p>
          <a:p>
            <a:pPr lvl="0"/>
            <a:r>
              <a:rPr lang="en-US" dirty="0"/>
              <a:t>04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0C63EB-14F8-4C7F-B366-7652B02B4CA9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2B1008-F862-49B2-A023-0624330D7720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1376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t A Glance -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 Placeholder 4">
            <a:extLst>
              <a:ext uri="{FF2B5EF4-FFF2-40B4-BE49-F238E27FC236}">
                <a16:creationId xmlns:a16="http://schemas.microsoft.com/office/drawing/2014/main" id="{1283C145-F66F-43A3-8BC0-5DC8B711AC1C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152400" y="762000"/>
            <a:ext cx="8543925" cy="5943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55241A35-7BE1-46DC-B173-FA928A6C20B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153525" y="2819391"/>
            <a:ext cx="2581275" cy="6572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6E76E35B-45D4-4740-BC9A-A507ABC08A0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153525" y="3616316"/>
            <a:ext cx="2581275" cy="1031893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4B6CD1C4-38E7-4B97-A027-97E0DD5CB27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153525" y="4876782"/>
            <a:ext cx="2581275" cy="6572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5B92C89F-6BA2-4F4E-B767-F2E9ACAAB9F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9153525" y="5673707"/>
            <a:ext cx="2581275" cy="1031893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A1E03138-F0A8-47AD-AA18-923636430F4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153525" y="762000"/>
            <a:ext cx="2581275" cy="6572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343E449B-D6ED-49BF-BAED-E6DF822E20D0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9153525" y="1558925"/>
            <a:ext cx="2581275" cy="1031893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21D42C-ADE4-4F80-8638-02BB8583AAA6}"/>
              </a:ext>
            </a:extLst>
          </p:cNvPr>
          <p:cNvSpPr>
            <a:spLocks noGrp="1"/>
          </p:cNvSpPr>
          <p:nvPr>
            <p:ph type="ftr" sz="quarter" idx="3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5E4355-00E3-4D69-A536-99214F1D5919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69883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ext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F7799139-4D90-4D40-9D43-237DFBA9175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66800" y="1066800"/>
            <a:ext cx="10058400" cy="609600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600" b="1"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5562EC-2232-4819-8DD7-E4FFD4016C7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66800" y="2085975"/>
            <a:ext cx="10058400" cy="4314825"/>
          </a:xfrm>
        </p:spPr>
        <p:txBody>
          <a:bodyPr lIns="0" tIns="0" rIns="0" bIns="0" numCol="2"/>
          <a:lstStyle>
            <a:lvl1pPr marL="285750" indent="-28575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97E9C9-0696-4232-90E4-E258852AA68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269DE3-885B-4988-A4AE-0810047E6D2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4414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ext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F7799139-4D90-4D40-9D43-237DFBA9175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66800" y="1066799"/>
            <a:ext cx="4876797" cy="11144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600" b="1"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5562EC-2232-4819-8DD7-E4FFD4016C7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66800" y="2390775"/>
            <a:ext cx="4876797" cy="4010025"/>
          </a:xfrm>
        </p:spPr>
        <p:txBody>
          <a:bodyPr lIns="0" tIns="0" rIns="0" bIns="0" numCol="1"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9EFA38E-68F0-4EE2-B90E-F183913FB5A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286625" y="762000"/>
            <a:ext cx="4752975" cy="5943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F0C7E70C-34E8-4CCB-90B0-4C486510309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BB57F80B-1BEA-4D24-8BD8-BFB0D7BBA9C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28015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ext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F7799139-4D90-4D40-9D43-237DFBA9175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248400" y="1066799"/>
            <a:ext cx="4876797" cy="11144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600" b="1"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5562EC-2232-4819-8DD7-E4FFD4016C7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48400" y="2390775"/>
            <a:ext cx="4876797" cy="4010025"/>
          </a:xfrm>
        </p:spPr>
        <p:txBody>
          <a:bodyPr lIns="0" tIns="0" rIns="0" bIns="0" numCol="1"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9EFA38E-68F0-4EE2-B90E-F183913FB5A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52400" y="762000"/>
            <a:ext cx="4752975" cy="5943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F0C7E70C-34E8-4CCB-90B0-4C486510309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BB57F80B-1BEA-4D24-8BD8-BFB0D7BBA9C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502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genda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80AA10C-2C1D-4B6A-8EAD-4749F012CF7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52400" y="762000"/>
            <a:ext cx="5791201" cy="5943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9F70C79-637F-4760-ACDB-43C1899E09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48400" y="1066801"/>
            <a:ext cx="5486399" cy="1123950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600" b="1"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BBFBA15-DAE3-477C-BCA1-A76D620C87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48400" y="2552701"/>
            <a:ext cx="5486400" cy="3848100"/>
          </a:xfr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2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1CBBCD-564F-43A8-B4A5-0C849D3C7B45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200B8B-DBC8-40B3-9014-4AA628726D2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29897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ext -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F7799139-4D90-4D40-9D43-237DFBA9175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66800" y="1066800"/>
            <a:ext cx="10058400" cy="5334000"/>
          </a:xfrm>
        </p:spPr>
        <p:txBody>
          <a:bodyPr lIns="0" tIns="0" rIns="0" bIns="0" anchor="ctr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7BED21-509C-49DB-8094-AA9A68DBA08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A187BA-575A-42C6-9A3E-12CDFAD5D6A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22209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ap - 1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807BC85-BCA8-48A9-9C61-F757CC89CF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66802" y="1066799"/>
            <a:ext cx="2400298" cy="11144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600" b="1">
                <a:solidFill>
                  <a:schemeClr val="bg1"/>
                </a:solidFill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C598931F-1778-40A5-943E-89FED8E3C8D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66802" y="2390775"/>
            <a:ext cx="2400298" cy="4010025"/>
          </a:xfrm>
        </p:spPr>
        <p:txBody>
          <a:bodyPr lIns="0" tIns="0" rIns="0" bIns="0" numCol="1"/>
          <a:lstStyle>
            <a:lvl1pPr marL="0" indent="0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F18A9D-5717-42C2-9112-ACBCD2BFCCF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80B2C8-1DCF-4CA3-A54A-45AF444A7B2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17861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Org Chart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FBCC8A-4032-4BAD-AFAD-2EDE69174D5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12E4F1-40FA-46C4-8CF8-E3993AE589D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76213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hart - 1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39" name="Text Placeholder 8">
            <a:extLst>
              <a:ext uri="{FF2B5EF4-FFF2-40B4-BE49-F238E27FC236}">
                <a16:creationId xmlns:a16="http://schemas.microsoft.com/office/drawing/2014/main" id="{94954C96-CD26-45E1-AB51-FA362BC4E72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66800" y="1066800"/>
            <a:ext cx="10058400" cy="609600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600" b="1">
                <a:solidFill>
                  <a:schemeClr val="bg1"/>
                </a:solidFill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A93DC6EC-5433-428C-90B8-DCD481920761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1066800" y="1914525"/>
            <a:ext cx="10058400" cy="4486275"/>
          </a:xfrm>
        </p:spPr>
        <p:txBody>
          <a:bodyPr lIns="0" tIns="0" rIns="0" bIns="0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49743D-72FE-4ED9-9362-2FB38317F79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0A450B-3008-4885-AE29-9B6CFD44781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44666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Schedule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807BC85-BCA8-48A9-9C61-F757CC89CF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66801" y="1066799"/>
            <a:ext cx="3476621" cy="11144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000" b="1">
                <a:solidFill>
                  <a:schemeClr val="bg1"/>
                </a:solidFill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Schedule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C598931F-1778-40A5-943E-89FED8E3C8D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66801" y="2390775"/>
            <a:ext cx="3476621" cy="4010025"/>
          </a:xfrm>
        </p:spPr>
        <p:txBody>
          <a:bodyPr lIns="0" tIns="0" rIns="0" bIns="0" numCol="1"/>
          <a:lstStyle>
            <a:lvl1pPr marL="0" indent="0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65FA32-F0CA-497C-8E6E-ACABDE5778B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882203-55C3-463F-8DDB-4AF4C6668DD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45107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Schedule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4CC1D7-1956-49A5-8F97-54897A5F892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92DBF7-A746-4B96-846B-DEB58020049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95BB9557-7C4A-4C81-A950-E387D089F0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Schedule</a:t>
            </a:r>
          </a:p>
        </p:txBody>
      </p:sp>
    </p:spTree>
    <p:extLst>
      <p:ext uri="{BB962C8B-B14F-4D97-AF65-F5344CB8AC3E}">
        <p14:creationId xmlns:p14="http://schemas.microsoft.com/office/powerpoint/2010/main" val="378191703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hoto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EB019D7B-3971-4656-811A-FF9CC56988E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762000"/>
            <a:ext cx="12192000" cy="6096000"/>
          </a:xfrm>
          <a:solidFill>
            <a:srgbClr val="222222">
              <a:alpha val="35000"/>
            </a:srgb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86EBB9F-C46E-4C91-B7D2-69D01F9A0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ACC0CC8-190B-42B9-8C91-C739CB8C4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99006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Factoid - 1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F7799139-4D90-4D40-9D43-237DFBA9175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248401" y="1066821"/>
            <a:ext cx="4876800" cy="5333979"/>
          </a:xfrm>
        </p:spPr>
        <p:txBody>
          <a:bodyPr lIns="0" tIns="0" rIns="0" bIns="0" anchor="ctr"/>
          <a:lstStyle>
            <a:lvl1pPr>
              <a:spcBef>
                <a:spcPts val="0"/>
              </a:spcBef>
              <a:defRPr sz="2400" b="0">
                <a:solidFill>
                  <a:schemeClr val="bg1"/>
                </a:solidFill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AC7BEB31-FAAD-4621-A6ED-578C41B8FC1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66800" y="1066800"/>
            <a:ext cx="4876800" cy="5333979"/>
          </a:xfrm>
        </p:spPr>
        <p:txBody>
          <a:bodyPr lIns="0" tIns="0" rIns="0" bIns="0" anchor="ctr"/>
          <a:lstStyle>
            <a:lvl1pPr algn="r">
              <a:spcBef>
                <a:spcPts val="0"/>
              </a:spcBef>
              <a:defRPr sz="8800" b="1">
                <a:solidFill>
                  <a:srgbClr val="ED7000"/>
                </a:solidFill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XX%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CC1420-B87B-4890-8F51-7F7EFE04AFC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0C4A1E-B8BC-4E53-BDA5-F90CFE13898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0202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Project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807BC85-BCA8-48A9-9C61-F757CC89CF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0" y="762000"/>
            <a:ext cx="2090203" cy="1628775"/>
          </a:xfrm>
        </p:spPr>
        <p:txBody>
          <a:bodyPr lIns="155448" tIns="274320" rIns="182880" bIns="182880"/>
          <a:lstStyle>
            <a:lvl1pPr>
              <a:spcBef>
                <a:spcPts val="0"/>
              </a:spcBef>
              <a:defRPr sz="2000" b="1">
                <a:solidFill>
                  <a:schemeClr val="bg1"/>
                </a:solidFill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Project Name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B24AE9-E60C-4073-A842-C5D0C59EDC2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2390775"/>
            <a:ext cx="2090737" cy="3829049"/>
          </a:xfrm>
        </p:spPr>
        <p:txBody>
          <a:bodyPr lIns="155448" tIns="182880" rIns="182880" bIns="182880"/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AC800FF-EC2A-43CB-ADBE-983ACDAFF8E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856556" y="762000"/>
            <a:ext cx="9183044" cy="5943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621B87B-E455-4A22-81E9-B581A99A950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11386" y="6219824"/>
            <a:ext cx="277349" cy="276888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E4C6CD-4B38-4C1A-9FE9-CB79D33670B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13F413-C314-4E96-9A7B-9A53774E843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5829172F-6058-4032-8010-744C59CCDC2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66800" y="6228683"/>
            <a:ext cx="1633001" cy="276889"/>
          </a:xfrm>
        </p:spPr>
        <p:txBody>
          <a:bodyPr lIns="0" tIns="0" rIns="0" bIns="0" anchor="ctr"/>
          <a:lstStyle>
            <a:lvl1pPr>
              <a:spcBef>
                <a:spcPts val="0"/>
              </a:spcBef>
              <a:defRPr sz="9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City, State</a:t>
            </a:r>
          </a:p>
        </p:txBody>
      </p:sp>
    </p:spTree>
    <p:extLst>
      <p:ext uri="{BB962C8B-B14F-4D97-AF65-F5344CB8AC3E}">
        <p14:creationId xmlns:p14="http://schemas.microsoft.com/office/powerpoint/2010/main" val="359174802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Project -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AC800FF-EC2A-43CB-ADBE-983ACDAFF8E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52400" y="762000"/>
            <a:ext cx="11887200" cy="5943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621B87B-E455-4A22-81E9-B581A99A950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13635" y="6219824"/>
            <a:ext cx="277349" cy="276888"/>
          </a:xfrm>
          <a:prstGeom prst="rect">
            <a:avLst/>
          </a:prstGeom>
        </p:spPr>
      </p:pic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EA42A57E-1AB1-497D-AF9A-D8CBC6AA5CB5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249C80C0-5A5A-4061-87AD-B05DECE2B52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76B639D4-AA8D-4AF4-9A1D-E146974AF60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53873" y="6228683"/>
            <a:ext cx="1803130" cy="276889"/>
          </a:xfrm>
        </p:spPr>
        <p:txBody>
          <a:bodyPr lIns="0" tIns="0" rIns="0" bIns="0" anchor="ctr"/>
          <a:lstStyle>
            <a:lvl1pPr>
              <a:spcBef>
                <a:spcPts val="0"/>
              </a:spcBef>
              <a:defRPr sz="9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City, State</a:t>
            </a:r>
          </a:p>
        </p:txBody>
      </p:sp>
    </p:spTree>
    <p:extLst>
      <p:ext uri="{BB962C8B-B14F-4D97-AF65-F5344CB8AC3E}">
        <p14:creationId xmlns:p14="http://schemas.microsoft.com/office/powerpoint/2010/main" val="1557697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44819F9F-529B-4688-96BD-B28728F58AC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22" y="1066800"/>
            <a:ext cx="11277579" cy="35274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49099E08-5F7F-4492-82F6-DC32A1B6912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66800" y="4733925"/>
            <a:ext cx="10058400" cy="13811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600" b="1"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F29CDFEF-37F5-4879-9359-32060134934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66800" y="6210300"/>
            <a:ext cx="10058400" cy="190500"/>
          </a:xfrm>
        </p:spPr>
        <p:txBody>
          <a:bodyPr lIns="0" tIns="0" rIns="0" bIns="0"/>
          <a:lstStyle>
            <a:lvl1pPr>
              <a:defRPr sz="1400" i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B115B0-BD3E-41BE-B840-AA2EA0A4F67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38526-5221-4A3C-9F61-E822E3595F9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1621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Project -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807BC85-BCA8-48A9-9C61-F757CC89CF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1" y="5711289"/>
            <a:ext cx="1989470" cy="689511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2000" b="1">
                <a:solidFill>
                  <a:schemeClr val="bg1"/>
                </a:solidFill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Project Name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B24AE9-E60C-4073-A842-C5D0C59EDC2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790818" y="5711289"/>
            <a:ext cx="6229351" cy="689511"/>
          </a:xfrm>
        </p:spPr>
        <p:txBody>
          <a:bodyPr lIns="0" tIns="0" rIns="0" bIns="0"/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AC800FF-EC2A-43CB-ADBE-983ACDAFF8E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" y="1447800"/>
            <a:ext cx="5295894" cy="381067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621B87B-E455-4A22-81E9-B581A99A950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93448" y="5685098"/>
            <a:ext cx="277349" cy="276888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E4C6CD-4B38-4C1A-9FE9-CB79D33670B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13F413-C314-4E96-9A7B-9A53774E843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1AC6DDB4-DE9C-4C7C-9E33-6AB51506701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286505" y="1447800"/>
            <a:ext cx="5295894" cy="38106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1">
            <a:extLst>
              <a:ext uri="{FF2B5EF4-FFF2-40B4-BE49-F238E27FC236}">
                <a16:creationId xmlns:a16="http://schemas.microsoft.com/office/drawing/2014/main" id="{4D3962FA-5882-4465-AACA-2FFA3A5C6556}"/>
              </a:ext>
            </a:extLst>
          </p:cNvPr>
          <p:cNvSpPr txBox="1">
            <a:spLocks/>
          </p:cNvSpPr>
          <p:nvPr userDrawn="1"/>
        </p:nvSpPr>
        <p:spPr>
          <a:xfrm>
            <a:off x="609600" y="1228726"/>
            <a:ext cx="2371725" cy="127798"/>
          </a:xfrm>
          <a:prstGeom prst="rect">
            <a:avLst/>
          </a:prstGeom>
          <a:noFill/>
        </p:spPr>
        <p:txBody>
          <a:bodyPr lIns="0" tIns="0" rIns="0" bIns="0"/>
          <a:lstStyle>
            <a:lvl1pPr marL="0" indent="0" algn="l" defTabSz="6858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557213" indent="-214313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1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defRPr/>
            </a:pPr>
            <a:r>
              <a:rPr lang="en-GB" sz="1000" b="1" spc="100" dirty="0">
                <a:solidFill>
                  <a:schemeClr val="bg1"/>
                </a:solidFill>
              </a:rPr>
              <a:t>BEFORE</a:t>
            </a:r>
          </a:p>
        </p:txBody>
      </p:sp>
      <p:sp>
        <p:nvSpPr>
          <p:cNvPr id="18" name="Text Placeholder 1">
            <a:extLst>
              <a:ext uri="{FF2B5EF4-FFF2-40B4-BE49-F238E27FC236}">
                <a16:creationId xmlns:a16="http://schemas.microsoft.com/office/drawing/2014/main" id="{08996BA1-B385-4C35-8D68-87EA524BC3A8}"/>
              </a:ext>
            </a:extLst>
          </p:cNvPr>
          <p:cNvSpPr txBox="1">
            <a:spLocks/>
          </p:cNvSpPr>
          <p:nvPr userDrawn="1"/>
        </p:nvSpPr>
        <p:spPr>
          <a:xfrm>
            <a:off x="6286499" y="1228726"/>
            <a:ext cx="2371725" cy="127798"/>
          </a:xfrm>
          <a:prstGeom prst="rect">
            <a:avLst/>
          </a:prstGeom>
          <a:noFill/>
        </p:spPr>
        <p:txBody>
          <a:bodyPr lIns="0" tIns="0" rIns="0" bIns="0"/>
          <a:lstStyle>
            <a:lvl1pPr marL="0" indent="0" algn="l" defTabSz="6858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557213" indent="-214313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1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defRPr/>
            </a:pPr>
            <a:r>
              <a:rPr lang="en-GB" sz="1000" b="1" spc="100" dirty="0">
                <a:solidFill>
                  <a:schemeClr val="bg1"/>
                </a:solidFill>
              </a:rPr>
              <a:t>AFTER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5DC03178-D258-4911-A36F-D99DBA5D179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892064" y="5693566"/>
            <a:ext cx="1690335" cy="276889"/>
          </a:xfrm>
        </p:spPr>
        <p:txBody>
          <a:bodyPr lIns="0" tIns="0" rIns="0" bIns="0" anchor="ctr"/>
          <a:lstStyle>
            <a:lvl1pPr>
              <a:spcBef>
                <a:spcPts val="0"/>
              </a:spcBef>
              <a:defRPr sz="9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City, State</a:t>
            </a:r>
          </a:p>
        </p:txBody>
      </p:sp>
    </p:spTree>
    <p:extLst>
      <p:ext uri="{BB962C8B-B14F-4D97-AF65-F5344CB8AC3E}">
        <p14:creationId xmlns:p14="http://schemas.microsoft.com/office/powerpoint/2010/main" val="344126970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Project -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807BC85-BCA8-48A9-9C61-F757CC89CF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66800" y="1066800"/>
            <a:ext cx="2090203" cy="101917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2000" b="1">
                <a:solidFill>
                  <a:schemeClr val="bg1"/>
                </a:solidFill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Project Name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B24AE9-E60C-4073-A842-C5D0C59EDC2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66800" y="2243470"/>
            <a:ext cx="2090737" cy="3859618"/>
          </a:xfrm>
        </p:spPr>
        <p:txBody>
          <a:bodyPr lIns="0" tIns="0" rIns="0" bIns="0"/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AC800FF-EC2A-43CB-ADBE-983ACDAFF8E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895446" y="1066800"/>
            <a:ext cx="3977641" cy="2604769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621B87B-E455-4A22-81E9-B581A99A950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98458" y="6219824"/>
            <a:ext cx="277349" cy="276888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E4C6CD-4B38-4C1A-9FE9-CB79D33670B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13F413-C314-4E96-9A7B-9A53774E843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A71B1C24-4C48-4573-8936-120935C94257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061958" y="1066800"/>
            <a:ext cx="3977641" cy="260476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02902A42-F38D-419E-87C5-83794C28EDF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895446" y="3796031"/>
            <a:ext cx="3977641" cy="260476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E5CD6D6A-4B1A-4AB3-B63B-D49CFCC570A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61958" y="3796031"/>
            <a:ext cx="3977641" cy="260476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CD2DE87A-B56F-4F91-9221-5FD312AFEFF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53873" y="6228683"/>
            <a:ext cx="1803130" cy="276889"/>
          </a:xfrm>
        </p:spPr>
        <p:txBody>
          <a:bodyPr lIns="0" tIns="0" rIns="0" bIns="0" anchor="ctr"/>
          <a:lstStyle>
            <a:lvl1pPr>
              <a:spcBef>
                <a:spcPts val="0"/>
              </a:spcBef>
              <a:defRPr sz="9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City, State</a:t>
            </a:r>
          </a:p>
        </p:txBody>
      </p:sp>
    </p:spTree>
    <p:extLst>
      <p:ext uri="{BB962C8B-B14F-4D97-AF65-F5344CB8AC3E}">
        <p14:creationId xmlns:p14="http://schemas.microsoft.com/office/powerpoint/2010/main" val="183299793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Project -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807BC85-BCA8-48A9-9C61-F757CC89CF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66800" y="1066800"/>
            <a:ext cx="3238555" cy="101917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2000" b="1">
                <a:solidFill>
                  <a:schemeClr val="bg1"/>
                </a:solidFill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Project Name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B24AE9-E60C-4073-A842-C5D0C59EDC2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66800" y="2243470"/>
            <a:ext cx="3239382" cy="3859618"/>
          </a:xfrm>
        </p:spPr>
        <p:txBody>
          <a:bodyPr lIns="0" tIns="0" rIns="0" bIns="0"/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AC800FF-EC2A-43CB-ADBE-983ACDAFF8E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238826" y="762000"/>
            <a:ext cx="4314287" cy="5943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621B87B-E455-4A22-81E9-B581A99A950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98458" y="6219824"/>
            <a:ext cx="277349" cy="276888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E4C6CD-4B38-4C1A-9FE9-CB79D33670B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13F413-C314-4E96-9A7B-9A53774E843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A71B1C24-4C48-4573-8936-120935C94257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49383" y="762000"/>
            <a:ext cx="2490218" cy="2971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9">
            <a:extLst>
              <a:ext uri="{FF2B5EF4-FFF2-40B4-BE49-F238E27FC236}">
                <a16:creationId xmlns:a16="http://schemas.microsoft.com/office/drawing/2014/main" id="{F9C12928-D586-42F7-A4C0-6AC4C67D5100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549384" y="3733800"/>
            <a:ext cx="2490218" cy="2971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F86E9831-B61A-4554-90C6-74E5FEE4C6D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53872" y="6228683"/>
            <a:ext cx="2951477" cy="276889"/>
          </a:xfrm>
        </p:spPr>
        <p:txBody>
          <a:bodyPr lIns="0" tIns="0" rIns="0" bIns="0" anchor="ctr"/>
          <a:lstStyle>
            <a:lvl1pPr>
              <a:spcBef>
                <a:spcPts val="0"/>
              </a:spcBef>
              <a:defRPr sz="9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City, State</a:t>
            </a:r>
          </a:p>
        </p:txBody>
      </p:sp>
    </p:spTree>
    <p:extLst>
      <p:ext uri="{BB962C8B-B14F-4D97-AF65-F5344CB8AC3E}">
        <p14:creationId xmlns:p14="http://schemas.microsoft.com/office/powerpoint/2010/main" val="389137409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Profile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EF209-B4B8-41C7-8ABE-5BB66429F9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48400" y="1066800"/>
            <a:ext cx="5486400" cy="42703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First Name Last Name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50FA4D-19C5-4673-8445-603C557759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C426CB-533E-461A-BAFA-255F994724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2DBFF60B-5B9A-456B-8EB8-EE1E34D8681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57201" y="1066800"/>
            <a:ext cx="5486399" cy="5791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049AC15-AE5B-48CD-98BA-5E68AA6B0C7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48400" y="3058633"/>
            <a:ext cx="5486400" cy="3342167"/>
          </a:xfrm>
        </p:spPr>
        <p:txBody>
          <a:bodyPr lIns="0" tIns="0" rIns="0" bIns="0" numCol="2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7B609CBD-4C4F-469A-B0E2-B043AFF515F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48399" y="1741967"/>
            <a:ext cx="5486400" cy="691117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4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  <a:p>
            <a:pPr lvl="0"/>
            <a:r>
              <a:rPr lang="en-US" dirty="0"/>
              <a:t>Location</a:t>
            </a:r>
          </a:p>
          <a:p>
            <a:pPr lvl="0"/>
            <a:r>
              <a:rPr lang="en-US" dirty="0"/>
              <a:t># Of years of experience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D38B1DB-12A4-466E-8531-8C5D1A3A8F9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23830" y="2508397"/>
            <a:ext cx="685802" cy="685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83292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Profile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EF209-B4B8-41C7-8ABE-5BB66429F9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95952" y="1733105"/>
            <a:ext cx="4238847" cy="10047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First Name</a:t>
            </a:r>
            <a:br>
              <a:rPr lang="en-US" dirty="0"/>
            </a:br>
            <a:r>
              <a:rPr lang="en-US" dirty="0"/>
              <a:t>Last Name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50FA4D-19C5-4673-8445-603C557759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C426CB-533E-461A-BAFA-255F994724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2DBFF60B-5B9A-456B-8EB8-EE1E34D8681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57201" y="1066800"/>
            <a:ext cx="5486399" cy="5791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049AC15-AE5B-48CD-98BA-5E68AA6B0C7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495952" y="3429000"/>
            <a:ext cx="4238847" cy="1993605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7B609CBD-4C4F-469A-B0E2-B043AFF515F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495951" y="2737883"/>
            <a:ext cx="4238847" cy="691117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4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  <a:p>
            <a:pPr lvl="0"/>
            <a:r>
              <a:rPr lang="en-US" dirty="0"/>
              <a:t>Location</a:t>
            </a:r>
          </a:p>
        </p:txBody>
      </p:sp>
    </p:spTree>
    <p:extLst>
      <p:ext uri="{BB962C8B-B14F-4D97-AF65-F5344CB8AC3E}">
        <p14:creationId xmlns:p14="http://schemas.microsoft.com/office/powerpoint/2010/main" val="424654634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Profile -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EF209-B4B8-41C7-8ABE-5BB66429F9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48401" y="2360425"/>
            <a:ext cx="3299636" cy="1004777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 dirty="0"/>
              <a:t>First Name</a:t>
            </a:r>
            <a:br>
              <a:rPr lang="en-US" dirty="0"/>
            </a:br>
            <a:r>
              <a:rPr lang="en-US" dirty="0"/>
              <a:t>Last Name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50FA4D-19C5-4673-8445-603C557759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C426CB-533E-461A-BAFA-255F994724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2DBFF60B-5B9A-456B-8EB8-EE1E34D8681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57201" y="1066798"/>
            <a:ext cx="5486399" cy="579120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7B609CBD-4C4F-469A-B0E2-B043AFF515F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48400" y="3526466"/>
            <a:ext cx="3299636" cy="691117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4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5448877-7C02-4C8D-98DF-BAAF54AC4115}"/>
              </a:ext>
            </a:extLst>
          </p:cNvPr>
          <p:cNvSpPr/>
          <p:nvPr userDrawn="1"/>
        </p:nvSpPr>
        <p:spPr>
          <a:xfrm>
            <a:off x="9898912" y="609600"/>
            <a:ext cx="2293088" cy="6248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B933D5FB-DA24-40BB-BA86-AA6E756DD5E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0260013" y="1066800"/>
            <a:ext cx="1779587" cy="5334000"/>
          </a:xfrm>
        </p:spPr>
        <p:txBody>
          <a:bodyPr lIns="0" tIns="0" rIns="0" bIns="0" anchor="ctr"/>
          <a:lstStyle>
            <a:lvl1pPr>
              <a:defRPr sz="1800"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8443831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Profile -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EF209-B4B8-41C7-8ABE-5BB66429F9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48400" y="1066800"/>
            <a:ext cx="4876799" cy="180509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 dirty="0"/>
              <a:t>First Name</a:t>
            </a:r>
            <a:br>
              <a:rPr lang="en-US" dirty="0"/>
            </a:br>
            <a:r>
              <a:rPr lang="en-US" dirty="0"/>
              <a:t>Last Name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50FA4D-19C5-4673-8445-603C557759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C426CB-533E-461A-BAFA-255F994724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2DBFF60B-5B9A-456B-8EB8-EE1E34D8681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66799" y="1066800"/>
            <a:ext cx="3749749" cy="2667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7B609CBD-4C4F-469A-B0E2-B043AFF515F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48399" y="3033159"/>
            <a:ext cx="4876799" cy="691117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4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BF9EC17-DCAD-4302-A7FE-EF709B1B26EA}"/>
              </a:ext>
            </a:extLst>
          </p:cNvPr>
          <p:cNvCxnSpPr>
            <a:cxnSpLocks/>
          </p:cNvCxnSpPr>
          <p:nvPr userDrawn="1"/>
        </p:nvCxnSpPr>
        <p:spPr>
          <a:xfrm>
            <a:off x="1066800" y="3740150"/>
            <a:ext cx="10002849" cy="0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EC2461F1-283B-40CE-AEF1-7AAF80AFDFC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66800" y="4217586"/>
            <a:ext cx="10058400" cy="2183214"/>
          </a:xfrm>
        </p:spPr>
        <p:txBody>
          <a:bodyPr lIns="0" tIns="0" rIns="0" bIns="0" numCol="2"/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1711363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Profile -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50FA4D-19C5-4673-8445-603C557759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C426CB-533E-461A-BAFA-255F994724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2DBFF60B-5B9A-456B-8EB8-EE1E34D8681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66799" y="1066800"/>
            <a:ext cx="2962941" cy="2362199"/>
          </a:xfrm>
        </p:spPr>
        <p:txBody>
          <a:bodyPr/>
          <a:lstStyle/>
          <a:p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BF9EC17-DCAD-4302-A7FE-EF709B1B26EA}"/>
              </a:ext>
            </a:extLst>
          </p:cNvPr>
          <p:cNvCxnSpPr>
            <a:cxnSpLocks/>
          </p:cNvCxnSpPr>
          <p:nvPr userDrawn="1"/>
        </p:nvCxnSpPr>
        <p:spPr>
          <a:xfrm>
            <a:off x="609600" y="3435350"/>
            <a:ext cx="10972800" cy="0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D73F5BE9-29D6-4037-82F4-4776167C4AD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632240" y="1066800"/>
            <a:ext cx="2962941" cy="23621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29C58BF9-EA02-4B16-859B-5E3BA642D47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162263" y="1066800"/>
            <a:ext cx="2962941" cy="23621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9DCFB254-64F7-433C-A028-D47CCDC1FDA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632240" y="4890979"/>
            <a:ext cx="2962940" cy="1509821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A1BFA473-A38B-4343-ADE3-7DCD6A4BB1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32239" y="3774557"/>
            <a:ext cx="2962941" cy="673395"/>
          </a:xfrm>
        </p:spPr>
        <p:txBody>
          <a:bodyPr anchor="b"/>
          <a:lstStyle>
            <a:lvl1pPr>
              <a:defRPr sz="2000"/>
            </a:lvl1pPr>
          </a:lstStyle>
          <a:p>
            <a:r>
              <a:rPr lang="en-US" dirty="0"/>
              <a:t>First Name</a:t>
            </a:r>
            <a:br>
              <a:rPr lang="en-US" dirty="0"/>
            </a:br>
            <a:r>
              <a:rPr lang="en-US" dirty="0"/>
              <a:t>Last Name</a:t>
            </a:r>
          </a:p>
        </p:txBody>
      </p:sp>
      <p:sp>
        <p:nvSpPr>
          <p:cNvPr id="19" name="Text Placeholder 6">
            <a:extLst>
              <a:ext uri="{FF2B5EF4-FFF2-40B4-BE49-F238E27FC236}">
                <a16:creationId xmlns:a16="http://schemas.microsoft.com/office/drawing/2014/main" id="{59D46994-A281-4295-BBCF-4C88E8254F9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632238" y="4513520"/>
            <a:ext cx="2962941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20" name="Text Placeholder 6">
            <a:extLst>
              <a:ext uri="{FF2B5EF4-FFF2-40B4-BE49-F238E27FC236}">
                <a16:creationId xmlns:a16="http://schemas.microsoft.com/office/drawing/2014/main" id="{77392C65-10B3-453F-BF27-431C3F4B3A6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162260" y="4890977"/>
            <a:ext cx="2962940" cy="1509821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405CA64-3A77-4E4C-A5A2-2F865AA357E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162258" y="4513518"/>
            <a:ext cx="2962941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23" name="Text Placeholder 6">
            <a:extLst>
              <a:ext uri="{FF2B5EF4-FFF2-40B4-BE49-F238E27FC236}">
                <a16:creationId xmlns:a16="http://schemas.microsoft.com/office/drawing/2014/main" id="{585EB4DE-D728-4084-9FB8-050C1B64901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066802" y="4890973"/>
            <a:ext cx="2962940" cy="1509821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6">
            <a:extLst>
              <a:ext uri="{FF2B5EF4-FFF2-40B4-BE49-F238E27FC236}">
                <a16:creationId xmlns:a16="http://schemas.microsoft.com/office/drawing/2014/main" id="{62D2A32C-A41D-4886-BC6B-6B80DF021D1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66800" y="4513514"/>
            <a:ext cx="2962941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BACB6A-D248-4EFA-86DD-99315291116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067135" y="3775075"/>
            <a:ext cx="2962275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0DB2ABDF-29DC-4F90-B1EC-AB566CD9A6C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162590" y="3774557"/>
            <a:ext cx="2962275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</p:spTree>
    <p:extLst>
      <p:ext uri="{BB962C8B-B14F-4D97-AF65-F5344CB8AC3E}">
        <p14:creationId xmlns:p14="http://schemas.microsoft.com/office/powerpoint/2010/main" val="264253149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Profile -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50FA4D-19C5-4673-8445-603C557759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C426CB-533E-461A-BAFA-255F994724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anchor="ctr"/>
          <a:lstStyle>
            <a:lvl1pPr algn="r">
              <a:defRPr/>
            </a:lvl1pPr>
          </a:lstStyle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2DBFF60B-5B9A-456B-8EB8-EE1E34D8681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" y="1066800"/>
            <a:ext cx="1952847" cy="2362199"/>
          </a:xfrm>
        </p:spPr>
        <p:txBody>
          <a:bodyPr/>
          <a:lstStyle/>
          <a:p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BF9EC17-DCAD-4302-A7FE-EF709B1B26EA}"/>
              </a:ext>
            </a:extLst>
          </p:cNvPr>
          <p:cNvCxnSpPr>
            <a:cxnSpLocks/>
          </p:cNvCxnSpPr>
          <p:nvPr userDrawn="1"/>
        </p:nvCxnSpPr>
        <p:spPr>
          <a:xfrm>
            <a:off x="609600" y="3435350"/>
            <a:ext cx="10972800" cy="0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icture Placeholder 9">
            <a:extLst>
              <a:ext uri="{FF2B5EF4-FFF2-40B4-BE49-F238E27FC236}">
                <a16:creationId xmlns:a16="http://schemas.microsoft.com/office/drawing/2014/main" id="{2BEE1780-0999-4A3A-A319-F8EB7D80E9C8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119574" y="1066801"/>
            <a:ext cx="1952847" cy="23621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9">
            <a:extLst>
              <a:ext uri="{FF2B5EF4-FFF2-40B4-BE49-F238E27FC236}">
                <a16:creationId xmlns:a16="http://schemas.microsoft.com/office/drawing/2014/main" id="{3E1ADEA0-6C7D-4689-97BA-8EBCA27A87F5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629551" y="1066801"/>
            <a:ext cx="1952847" cy="23621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9">
            <a:extLst>
              <a:ext uri="{FF2B5EF4-FFF2-40B4-BE49-F238E27FC236}">
                <a16:creationId xmlns:a16="http://schemas.microsoft.com/office/drawing/2014/main" id="{623E2A4D-F4B6-4497-BCE5-1D9A54DECF7D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7374561" y="1066800"/>
            <a:ext cx="1952847" cy="23621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2" name="Picture Placeholder 9">
            <a:extLst>
              <a:ext uri="{FF2B5EF4-FFF2-40B4-BE49-F238E27FC236}">
                <a16:creationId xmlns:a16="http://schemas.microsoft.com/office/drawing/2014/main" id="{6838DF13-D938-4EC5-8B0D-524E1434B285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2859264" y="1066799"/>
            <a:ext cx="1952847" cy="23621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4" name="Text Placeholder 6">
            <a:extLst>
              <a:ext uri="{FF2B5EF4-FFF2-40B4-BE49-F238E27FC236}">
                <a16:creationId xmlns:a16="http://schemas.microsoft.com/office/drawing/2014/main" id="{0A923DC6-C1DD-461D-9813-D84D2366D84E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09602" y="4890973"/>
            <a:ext cx="1952843" cy="1509821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6">
            <a:extLst>
              <a:ext uri="{FF2B5EF4-FFF2-40B4-BE49-F238E27FC236}">
                <a16:creationId xmlns:a16="http://schemas.microsoft.com/office/drawing/2014/main" id="{B79C9D4A-A968-40E2-B751-7DFA445A051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09601" y="4513514"/>
            <a:ext cx="1952844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36" name="Text Placeholder 9">
            <a:extLst>
              <a:ext uri="{FF2B5EF4-FFF2-40B4-BE49-F238E27FC236}">
                <a16:creationId xmlns:a16="http://schemas.microsoft.com/office/drawing/2014/main" id="{DF7FF4E5-35F4-4AD1-BEA9-10A5BB9A544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09935" y="3775075"/>
            <a:ext cx="1952405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37" name="Text Placeholder 6">
            <a:extLst>
              <a:ext uri="{FF2B5EF4-FFF2-40B4-BE49-F238E27FC236}">
                <a16:creationId xmlns:a16="http://schemas.microsoft.com/office/drawing/2014/main" id="{70ADB799-7041-43ED-879E-93D504F62F5D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2861931" y="4890969"/>
            <a:ext cx="1952843" cy="1509821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6">
            <a:extLst>
              <a:ext uri="{FF2B5EF4-FFF2-40B4-BE49-F238E27FC236}">
                <a16:creationId xmlns:a16="http://schemas.microsoft.com/office/drawing/2014/main" id="{613C0018-5284-43A4-BD71-2016525C1C4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861930" y="4513510"/>
            <a:ext cx="1952844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4B46CB9D-162F-4C7B-B685-29662ADEFB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862264" y="3775071"/>
            <a:ext cx="1952405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40" name="Text Placeholder 6">
            <a:extLst>
              <a:ext uri="{FF2B5EF4-FFF2-40B4-BE49-F238E27FC236}">
                <a16:creationId xmlns:a16="http://schemas.microsoft.com/office/drawing/2014/main" id="{F893A7A1-70F2-4725-A411-79B06C83D4C8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114259" y="4890965"/>
            <a:ext cx="1952843" cy="1509821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6">
            <a:extLst>
              <a:ext uri="{FF2B5EF4-FFF2-40B4-BE49-F238E27FC236}">
                <a16:creationId xmlns:a16="http://schemas.microsoft.com/office/drawing/2014/main" id="{B461BBA2-E4B3-4896-89B4-38AA8D122CA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114258" y="4513506"/>
            <a:ext cx="1952844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1E0DE906-813F-405C-AAE8-9CBA456191C2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114592" y="3775067"/>
            <a:ext cx="1952405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43" name="Text Placeholder 6">
            <a:extLst>
              <a:ext uri="{FF2B5EF4-FFF2-40B4-BE49-F238E27FC236}">
                <a16:creationId xmlns:a16="http://schemas.microsoft.com/office/drawing/2014/main" id="{4D3081E9-E3D6-400E-9F8D-0AECE1D3B2C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7374565" y="4890961"/>
            <a:ext cx="1952843" cy="1509821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4" name="Text Placeholder 6">
            <a:extLst>
              <a:ext uri="{FF2B5EF4-FFF2-40B4-BE49-F238E27FC236}">
                <a16:creationId xmlns:a16="http://schemas.microsoft.com/office/drawing/2014/main" id="{A300E33D-076D-445B-AD42-9273B762ACF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74564" y="4513502"/>
            <a:ext cx="1952844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284359AC-625A-4C3C-A407-23F20FAB236D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374898" y="3775063"/>
            <a:ext cx="1952405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46" name="Text Placeholder 6">
            <a:extLst>
              <a:ext uri="{FF2B5EF4-FFF2-40B4-BE49-F238E27FC236}">
                <a16:creationId xmlns:a16="http://schemas.microsoft.com/office/drawing/2014/main" id="{1D598468-2A33-4DE4-9BB5-50B33774FD83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9618915" y="4890979"/>
            <a:ext cx="1952843" cy="1509821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7" name="Text Placeholder 6">
            <a:extLst>
              <a:ext uri="{FF2B5EF4-FFF2-40B4-BE49-F238E27FC236}">
                <a16:creationId xmlns:a16="http://schemas.microsoft.com/office/drawing/2014/main" id="{4831A63B-2AD2-471E-B1A5-7F368F597AC7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9618914" y="4513520"/>
            <a:ext cx="1952844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3CF827AF-9E27-4A40-9A9F-1A467300A48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619248" y="3775081"/>
            <a:ext cx="1952405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</p:spTree>
    <p:extLst>
      <p:ext uri="{BB962C8B-B14F-4D97-AF65-F5344CB8AC3E}">
        <p14:creationId xmlns:p14="http://schemas.microsoft.com/office/powerpoint/2010/main" val="244907399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Profile -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50FA4D-19C5-4673-8445-603C557759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C426CB-533E-461A-BAFA-255F994724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2DBFF60B-5B9A-456B-8EB8-EE1E34D8681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62000" y="1672173"/>
            <a:ext cx="1648049" cy="146858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4" name="Picture Placeholder 9">
            <a:extLst>
              <a:ext uri="{FF2B5EF4-FFF2-40B4-BE49-F238E27FC236}">
                <a16:creationId xmlns:a16="http://schemas.microsoft.com/office/drawing/2014/main" id="{2BEE1780-0999-4A3A-A319-F8EB7D80E9C8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271974" y="1672174"/>
            <a:ext cx="1648049" cy="146858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9">
            <a:extLst>
              <a:ext uri="{FF2B5EF4-FFF2-40B4-BE49-F238E27FC236}">
                <a16:creationId xmlns:a16="http://schemas.microsoft.com/office/drawing/2014/main" id="{3E1ADEA0-6C7D-4689-97BA-8EBCA27A87F5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781951" y="1672174"/>
            <a:ext cx="1648049" cy="146858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9">
            <a:extLst>
              <a:ext uri="{FF2B5EF4-FFF2-40B4-BE49-F238E27FC236}">
                <a16:creationId xmlns:a16="http://schemas.microsoft.com/office/drawing/2014/main" id="{623E2A4D-F4B6-4497-BCE5-1D9A54DECF7D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7526961" y="1672173"/>
            <a:ext cx="1648049" cy="146858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2" name="Picture Placeholder 9">
            <a:extLst>
              <a:ext uri="{FF2B5EF4-FFF2-40B4-BE49-F238E27FC236}">
                <a16:creationId xmlns:a16="http://schemas.microsoft.com/office/drawing/2014/main" id="{6838DF13-D938-4EC5-8B0D-524E1434B285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3011664" y="1672172"/>
            <a:ext cx="1648049" cy="1468587"/>
          </a:xfrm>
        </p:spPr>
        <p:txBody>
          <a:bodyPr/>
          <a:lstStyle/>
          <a:p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F2746F5-82A0-4993-A278-5D3C5A1AF716}"/>
              </a:ext>
            </a:extLst>
          </p:cNvPr>
          <p:cNvCxnSpPr>
            <a:cxnSpLocks/>
          </p:cNvCxnSpPr>
          <p:nvPr userDrawn="1"/>
        </p:nvCxnSpPr>
        <p:spPr>
          <a:xfrm>
            <a:off x="2714848" y="1672172"/>
            <a:ext cx="0" cy="4728628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3B15764-E6FF-41DB-9D01-CC3A1D44B591}"/>
              </a:ext>
            </a:extLst>
          </p:cNvPr>
          <p:cNvCxnSpPr>
            <a:cxnSpLocks/>
          </p:cNvCxnSpPr>
          <p:nvPr userDrawn="1"/>
        </p:nvCxnSpPr>
        <p:spPr>
          <a:xfrm>
            <a:off x="4964512" y="1672172"/>
            <a:ext cx="0" cy="4728627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FB448C3-1ED6-4443-8139-270D0C0E0B07}"/>
              </a:ext>
            </a:extLst>
          </p:cNvPr>
          <p:cNvCxnSpPr>
            <a:cxnSpLocks/>
          </p:cNvCxnSpPr>
          <p:nvPr userDrawn="1"/>
        </p:nvCxnSpPr>
        <p:spPr>
          <a:xfrm>
            <a:off x="7223118" y="1672172"/>
            <a:ext cx="0" cy="4728628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B17D459-A282-4758-9A03-6DA093FB3C09}"/>
              </a:ext>
            </a:extLst>
          </p:cNvPr>
          <p:cNvCxnSpPr>
            <a:cxnSpLocks/>
          </p:cNvCxnSpPr>
          <p:nvPr userDrawn="1"/>
        </p:nvCxnSpPr>
        <p:spPr>
          <a:xfrm>
            <a:off x="9479809" y="1672172"/>
            <a:ext cx="0" cy="4728627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Title 21">
            <a:extLst>
              <a:ext uri="{FF2B5EF4-FFF2-40B4-BE49-F238E27FC236}">
                <a16:creationId xmlns:a16="http://schemas.microsoft.com/office/drawing/2014/main" id="{959BC1E9-62E4-417D-AD77-CA7A7DACE4D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1066800"/>
            <a:ext cx="10668000" cy="42703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Speakers</a:t>
            </a:r>
          </a:p>
        </p:txBody>
      </p:sp>
      <p:sp>
        <p:nvSpPr>
          <p:cNvPr id="34" name="Text Placeholder 6">
            <a:extLst>
              <a:ext uri="{FF2B5EF4-FFF2-40B4-BE49-F238E27FC236}">
                <a16:creationId xmlns:a16="http://schemas.microsoft.com/office/drawing/2014/main" id="{69CDBE1A-42F6-467A-AE0E-4DFA9DAFAD11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62002" y="4613326"/>
            <a:ext cx="1647087" cy="1787474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6">
            <a:extLst>
              <a:ext uri="{FF2B5EF4-FFF2-40B4-BE49-F238E27FC236}">
                <a16:creationId xmlns:a16="http://schemas.microsoft.com/office/drawing/2014/main" id="{BD420A9B-A782-406C-8BDB-E3C0FEFCE8B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62001" y="4235867"/>
            <a:ext cx="1647088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36" name="Text Placeholder 9">
            <a:extLst>
              <a:ext uri="{FF2B5EF4-FFF2-40B4-BE49-F238E27FC236}">
                <a16:creationId xmlns:a16="http://schemas.microsoft.com/office/drawing/2014/main" id="{0BD0B8E4-9956-4BF6-ACA0-A5B6EC8530EB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62336" y="3497428"/>
            <a:ext cx="1646718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37" name="Text Placeholder 6">
            <a:extLst>
              <a:ext uri="{FF2B5EF4-FFF2-40B4-BE49-F238E27FC236}">
                <a16:creationId xmlns:a16="http://schemas.microsoft.com/office/drawing/2014/main" id="{AC0FCA7E-7A78-4AB2-ACAE-90E9F94EFD7F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3009964" y="4613326"/>
            <a:ext cx="1647087" cy="1787474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6">
            <a:extLst>
              <a:ext uri="{FF2B5EF4-FFF2-40B4-BE49-F238E27FC236}">
                <a16:creationId xmlns:a16="http://schemas.microsoft.com/office/drawing/2014/main" id="{E7251C1C-4D47-409E-8B78-F46C8106B036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009963" y="4235867"/>
            <a:ext cx="1647088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D60F9786-73AB-4D89-88D6-95BB0AEAAE6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010298" y="3497428"/>
            <a:ext cx="1646718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40" name="Text Placeholder 6">
            <a:extLst>
              <a:ext uri="{FF2B5EF4-FFF2-40B4-BE49-F238E27FC236}">
                <a16:creationId xmlns:a16="http://schemas.microsoft.com/office/drawing/2014/main" id="{E5B6CBF5-0653-467D-BD61-9018FBE50249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259592" y="4613326"/>
            <a:ext cx="1647087" cy="1787474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6">
            <a:extLst>
              <a:ext uri="{FF2B5EF4-FFF2-40B4-BE49-F238E27FC236}">
                <a16:creationId xmlns:a16="http://schemas.microsoft.com/office/drawing/2014/main" id="{285BFE41-43F6-4280-8E02-683A11B50FE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259591" y="4235867"/>
            <a:ext cx="1647088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7A64D7DD-9246-4DCA-BECA-8189269B4DAF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259926" y="3497428"/>
            <a:ext cx="1646718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43" name="Text Placeholder 6">
            <a:extLst>
              <a:ext uri="{FF2B5EF4-FFF2-40B4-BE49-F238E27FC236}">
                <a16:creationId xmlns:a16="http://schemas.microsoft.com/office/drawing/2014/main" id="{11498FF5-C71F-4F2C-AFE6-C32D1F05E1B0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7527918" y="4613326"/>
            <a:ext cx="1647087" cy="1787474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4" name="Text Placeholder 6">
            <a:extLst>
              <a:ext uri="{FF2B5EF4-FFF2-40B4-BE49-F238E27FC236}">
                <a16:creationId xmlns:a16="http://schemas.microsoft.com/office/drawing/2014/main" id="{37653DC7-359E-473D-8CA4-C5C1AA26AAE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527917" y="4235867"/>
            <a:ext cx="1647088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0795A046-052B-4D12-8A4F-562037BC819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528252" y="3497428"/>
            <a:ext cx="1646718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46" name="Text Placeholder 6">
            <a:extLst>
              <a:ext uri="{FF2B5EF4-FFF2-40B4-BE49-F238E27FC236}">
                <a16:creationId xmlns:a16="http://schemas.microsoft.com/office/drawing/2014/main" id="{9D576285-2168-4C9F-85EF-BE693501AF7B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9781951" y="4613326"/>
            <a:ext cx="1647087" cy="1787474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7" name="Text Placeholder 6">
            <a:extLst>
              <a:ext uri="{FF2B5EF4-FFF2-40B4-BE49-F238E27FC236}">
                <a16:creationId xmlns:a16="http://schemas.microsoft.com/office/drawing/2014/main" id="{C4D0B91A-B250-4E2C-9A4C-C9CD258B34A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9781950" y="4235867"/>
            <a:ext cx="1647088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C97E3C2E-8F64-4FBC-9BCE-50948ADBC1C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82285" y="3497428"/>
            <a:ext cx="1646718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</p:spTree>
    <p:extLst>
      <p:ext uri="{BB962C8B-B14F-4D97-AF65-F5344CB8AC3E}">
        <p14:creationId xmlns:p14="http://schemas.microsoft.com/office/powerpoint/2010/main" val="2437643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44819F9F-529B-4688-96BD-B28728F58AC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52400" y="761999"/>
            <a:ext cx="11887200" cy="5943599"/>
          </a:xfrm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49099E08-5F7F-4492-82F6-DC32A1B6912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66800" y="1762125"/>
            <a:ext cx="10058400" cy="13811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600" b="1">
                <a:solidFill>
                  <a:schemeClr val="bg1"/>
                </a:solidFill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F29CDFEF-37F5-4879-9359-32060134934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66800" y="3238500"/>
            <a:ext cx="10058400" cy="190500"/>
          </a:xfrm>
        </p:spPr>
        <p:txBody>
          <a:bodyPr lIns="0" tIns="0" rIns="0" bIns="0"/>
          <a:lstStyle>
            <a:lvl1pPr>
              <a:defRPr sz="14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B115B0-BD3E-41BE-B840-AA2EA0A4F67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38526-5221-4A3C-9F61-E822E3595F9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88182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Profile -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50FA4D-19C5-4673-8445-603C557759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C426CB-533E-461A-BAFA-255F994724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5DF02A14-1598-4A28-B657-EEFC9753E98B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409695" y="2728063"/>
            <a:ext cx="1966065" cy="700935"/>
          </a:xfrm>
          <a:solidFill>
            <a:schemeClr val="bg1"/>
          </a:solidFill>
        </p:spPr>
        <p:txBody>
          <a:bodyPr lIns="91440" tIns="45720" rIns="0" bIns="0" anchor="t"/>
          <a:lstStyle>
            <a:lvl1pPr>
              <a:spcBef>
                <a:spcPts val="0"/>
              </a:spcBef>
              <a:defRPr sz="1600" b="1">
                <a:solidFill>
                  <a:srgbClr val="222222"/>
                </a:solidFill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55" name="Text Placeholder 9">
            <a:extLst>
              <a:ext uri="{FF2B5EF4-FFF2-40B4-BE49-F238E27FC236}">
                <a16:creationId xmlns:a16="http://schemas.microsoft.com/office/drawing/2014/main" id="{00741A7A-C4B5-4BEA-88E6-D284AD884FA1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409694" y="5699864"/>
            <a:ext cx="1966065" cy="700935"/>
          </a:xfrm>
          <a:solidFill>
            <a:schemeClr val="bg1"/>
          </a:solidFill>
        </p:spPr>
        <p:txBody>
          <a:bodyPr lIns="91440" tIns="45720" rIns="0" bIns="0" anchor="t"/>
          <a:lstStyle>
            <a:lvl1pPr>
              <a:spcBef>
                <a:spcPts val="0"/>
              </a:spcBef>
              <a:defRPr sz="1600" b="1">
                <a:solidFill>
                  <a:srgbClr val="222222"/>
                </a:solidFill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27972EF4-12EF-4E35-ADB5-93401658737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886383" y="2728063"/>
            <a:ext cx="1966065" cy="700935"/>
          </a:xfrm>
          <a:solidFill>
            <a:schemeClr val="bg1"/>
          </a:solidFill>
        </p:spPr>
        <p:txBody>
          <a:bodyPr lIns="91440" tIns="45720" rIns="0" bIns="0" anchor="t"/>
          <a:lstStyle>
            <a:lvl1pPr>
              <a:spcBef>
                <a:spcPts val="0"/>
              </a:spcBef>
              <a:defRPr sz="1600" b="1">
                <a:solidFill>
                  <a:srgbClr val="222222"/>
                </a:solidFill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AD64064C-DF93-4776-B4C5-C2505A746C2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886382" y="5699864"/>
            <a:ext cx="1966065" cy="700935"/>
          </a:xfrm>
          <a:solidFill>
            <a:schemeClr val="bg1"/>
          </a:solidFill>
        </p:spPr>
        <p:txBody>
          <a:bodyPr lIns="91440" tIns="45720" rIns="0" bIns="0" anchor="t"/>
          <a:lstStyle>
            <a:lvl1pPr>
              <a:spcBef>
                <a:spcPts val="0"/>
              </a:spcBef>
              <a:defRPr sz="1600" b="1">
                <a:solidFill>
                  <a:srgbClr val="222222"/>
                </a:solidFill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58" name="Text Placeholder 9">
            <a:extLst>
              <a:ext uri="{FF2B5EF4-FFF2-40B4-BE49-F238E27FC236}">
                <a16:creationId xmlns:a16="http://schemas.microsoft.com/office/drawing/2014/main" id="{B842FA7A-C305-41C4-9811-CD581B72047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351308" y="2722747"/>
            <a:ext cx="1966065" cy="700935"/>
          </a:xfrm>
          <a:solidFill>
            <a:schemeClr val="bg1"/>
          </a:solidFill>
        </p:spPr>
        <p:txBody>
          <a:bodyPr lIns="91440" tIns="45720" rIns="0" bIns="0" anchor="t"/>
          <a:lstStyle>
            <a:lvl1pPr>
              <a:spcBef>
                <a:spcPts val="0"/>
              </a:spcBef>
              <a:defRPr sz="1600" b="1">
                <a:solidFill>
                  <a:srgbClr val="222222"/>
                </a:solidFill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EBC1F0BE-F9B2-487E-BEDA-4426EE70ED52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351307" y="5694548"/>
            <a:ext cx="1966065" cy="700935"/>
          </a:xfrm>
          <a:solidFill>
            <a:schemeClr val="bg1"/>
          </a:solidFill>
        </p:spPr>
        <p:txBody>
          <a:bodyPr lIns="91440" tIns="45720" rIns="0" bIns="0" anchor="t"/>
          <a:lstStyle>
            <a:lvl1pPr>
              <a:spcBef>
                <a:spcPts val="0"/>
              </a:spcBef>
              <a:defRPr sz="1600" b="1">
                <a:solidFill>
                  <a:srgbClr val="222222"/>
                </a:solidFill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C61C9199-A507-421B-8163-2090058712A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827991" y="2722747"/>
            <a:ext cx="1966065" cy="700935"/>
          </a:xfrm>
          <a:solidFill>
            <a:schemeClr val="bg1"/>
          </a:solidFill>
        </p:spPr>
        <p:txBody>
          <a:bodyPr lIns="91440" tIns="45720" rIns="0" bIns="0" anchor="t"/>
          <a:lstStyle>
            <a:lvl1pPr>
              <a:spcBef>
                <a:spcPts val="0"/>
              </a:spcBef>
              <a:defRPr sz="1600" b="1">
                <a:solidFill>
                  <a:srgbClr val="222222"/>
                </a:solidFill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61" name="Text Placeholder 9">
            <a:extLst>
              <a:ext uri="{FF2B5EF4-FFF2-40B4-BE49-F238E27FC236}">
                <a16:creationId xmlns:a16="http://schemas.microsoft.com/office/drawing/2014/main" id="{654EB709-4A35-4308-B417-6C0694269854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827990" y="5694548"/>
            <a:ext cx="1966065" cy="700935"/>
          </a:xfrm>
          <a:solidFill>
            <a:schemeClr val="bg1"/>
          </a:solidFill>
        </p:spPr>
        <p:txBody>
          <a:bodyPr lIns="91440" tIns="45720" rIns="0" bIns="0" anchor="t"/>
          <a:lstStyle>
            <a:lvl1pPr>
              <a:spcBef>
                <a:spcPts val="0"/>
              </a:spcBef>
              <a:defRPr sz="1600" b="1">
                <a:solidFill>
                  <a:srgbClr val="222222"/>
                </a:solidFill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62" name="Picture Placeholder 9">
            <a:extLst>
              <a:ext uri="{FF2B5EF4-FFF2-40B4-BE49-F238E27FC236}">
                <a16:creationId xmlns:a16="http://schemas.microsoft.com/office/drawing/2014/main" id="{E7631B1A-0B3D-48B3-91C6-E9A3CFE5A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09694" y="762000"/>
            <a:ext cx="1966065" cy="1960747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63" name="Picture Placeholder 9">
            <a:extLst>
              <a:ext uri="{FF2B5EF4-FFF2-40B4-BE49-F238E27FC236}">
                <a16:creationId xmlns:a16="http://schemas.microsoft.com/office/drawing/2014/main" id="{C9A53352-0938-42F3-97BD-FADD29A5BE47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886382" y="761999"/>
            <a:ext cx="1966065" cy="1960747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64" name="Picture Placeholder 9">
            <a:extLst>
              <a:ext uri="{FF2B5EF4-FFF2-40B4-BE49-F238E27FC236}">
                <a16:creationId xmlns:a16="http://schemas.microsoft.com/office/drawing/2014/main" id="{EC75C14D-22A2-4680-B05D-C097DB3BBD04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6363069" y="749952"/>
            <a:ext cx="1966065" cy="1960747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65" name="Picture Placeholder 9">
            <a:extLst>
              <a:ext uri="{FF2B5EF4-FFF2-40B4-BE49-F238E27FC236}">
                <a16:creationId xmlns:a16="http://schemas.microsoft.com/office/drawing/2014/main" id="{CC42A013-A65C-4D60-A0A7-486D5284C798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8839757" y="749951"/>
            <a:ext cx="1966065" cy="1960747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66" name="Picture Placeholder 9">
            <a:extLst>
              <a:ext uri="{FF2B5EF4-FFF2-40B4-BE49-F238E27FC236}">
                <a16:creationId xmlns:a16="http://schemas.microsoft.com/office/drawing/2014/main" id="{D4C73487-CB87-4FEA-89FD-6649F3651BCA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409694" y="3727068"/>
            <a:ext cx="1966065" cy="1960747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67" name="Picture Placeholder 9">
            <a:extLst>
              <a:ext uri="{FF2B5EF4-FFF2-40B4-BE49-F238E27FC236}">
                <a16:creationId xmlns:a16="http://schemas.microsoft.com/office/drawing/2014/main" id="{EAF4C6E8-0958-4E2E-8C4B-2F5F22E51094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3886382" y="3727067"/>
            <a:ext cx="1966065" cy="1960747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68" name="Picture Placeholder 9">
            <a:extLst>
              <a:ext uri="{FF2B5EF4-FFF2-40B4-BE49-F238E27FC236}">
                <a16:creationId xmlns:a16="http://schemas.microsoft.com/office/drawing/2014/main" id="{D264C686-C118-48F8-9F4A-9366C3E7AFD4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6363069" y="3715020"/>
            <a:ext cx="1966065" cy="1960747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69" name="Picture Placeholder 9">
            <a:extLst>
              <a:ext uri="{FF2B5EF4-FFF2-40B4-BE49-F238E27FC236}">
                <a16:creationId xmlns:a16="http://schemas.microsoft.com/office/drawing/2014/main" id="{E5940943-C551-4788-9F05-921FAAC2C43F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8839757" y="3715019"/>
            <a:ext cx="1966065" cy="1960747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12634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38400" y="832104"/>
            <a:ext cx="9042400" cy="563562"/>
          </a:xfrm>
        </p:spPr>
        <p:txBody>
          <a:bodyPr lIns="0" tIns="0" rIns="0" bIns="0">
            <a:normAutofit/>
          </a:bodyPr>
          <a:lstStyle>
            <a:lvl1pPr>
              <a:defRPr sz="3000">
                <a:solidFill>
                  <a:srgbClr val="ED7000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438400" y="1640189"/>
            <a:ext cx="9042400" cy="4525963"/>
          </a:xfrm>
        </p:spPr>
        <p:txBody>
          <a:bodyPr lIns="0" tIns="0" rIns="0" bIns="0">
            <a:normAutofit/>
          </a:bodyPr>
          <a:lstStyle>
            <a:lvl1pPr>
              <a:defRPr sz="2000">
                <a:solidFill>
                  <a:srgbClr val="222222"/>
                </a:solidFill>
              </a:defRPr>
            </a:lvl1pPr>
            <a:lvl2pPr marL="480060" indent="-214313">
              <a:buFont typeface="Arial" panose="020B0604020202020204" pitchFamily="34" charset="0"/>
              <a:buChar char="•"/>
              <a:defRPr sz="1500" baseline="0"/>
            </a:lvl2pPr>
            <a:lvl3pPr marL="688181" indent="-214313">
              <a:buSzPct val="100000"/>
              <a:buFont typeface="Century Gothic" panose="020B0502020202020204" pitchFamily="34" charset="0"/>
              <a:buChar char="◦"/>
              <a:defRPr sz="1350"/>
            </a:lvl3pPr>
          </a:lstStyle>
          <a:p>
            <a:pPr lvl="0"/>
            <a:r>
              <a:rPr lang="en-US" dirty="0"/>
              <a:t>We can’t completely avoid bullet points</a:t>
            </a:r>
          </a:p>
          <a:p>
            <a:pPr lvl="0"/>
            <a:r>
              <a:rPr lang="en-US" dirty="0"/>
              <a:t>So if we must use them, this is the layout to use</a:t>
            </a:r>
          </a:p>
          <a:p>
            <a:pPr lvl="0"/>
            <a:r>
              <a:rPr lang="en-US" dirty="0"/>
              <a:t>Keep them brief and supportive of what you’re saying</a:t>
            </a:r>
          </a:p>
          <a:p>
            <a:pPr lvl="0"/>
            <a:r>
              <a:rPr lang="en-US" dirty="0"/>
              <a:t>We want the audience to watch/listen to you, </a:t>
            </a:r>
            <a:br>
              <a:rPr lang="en-US" dirty="0"/>
            </a:br>
            <a:r>
              <a:rPr lang="en-US" dirty="0"/>
              <a:t>not read the screen</a:t>
            </a:r>
          </a:p>
          <a:p>
            <a:pPr lvl="0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14C52E-F0AB-46E1-8C21-7C75A533C4F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7BE02E-376D-48CF-8807-EB5ED06BD59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71860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438399" y="1636777"/>
            <a:ext cx="4364736" cy="4525963"/>
          </a:xfrm>
        </p:spPr>
        <p:txBody>
          <a:bodyPr lIns="0" tIns="0" rIns="0" bIns="0">
            <a:normAutofit/>
          </a:bodyPr>
          <a:lstStyle>
            <a:lvl1pPr marL="257175" indent="-257175">
              <a:buFont typeface="Arial" panose="020B0604020202020204" pitchFamily="34" charset="0"/>
              <a:buChar char="•"/>
              <a:defRPr sz="2000">
                <a:solidFill>
                  <a:srgbClr val="222222"/>
                </a:solidFill>
              </a:defRPr>
            </a:lvl1pPr>
            <a:lvl2pPr marL="480060" indent="-214313">
              <a:buFont typeface="Arial" panose="020B0604020202020204" pitchFamily="34" charset="0"/>
              <a:buChar char="•"/>
              <a:defRPr sz="1800" baseline="0">
                <a:solidFill>
                  <a:srgbClr val="222222"/>
                </a:solidFill>
              </a:defRPr>
            </a:lvl2pPr>
            <a:lvl3pPr marL="688181" indent="-214313">
              <a:buSzPct val="100000"/>
              <a:buFont typeface="Century Gothic" panose="020B0502020202020204" pitchFamily="34" charset="0"/>
              <a:buChar char="◦"/>
              <a:defRPr sz="1350"/>
            </a:lvl3pPr>
          </a:lstStyle>
          <a:p>
            <a:pPr lvl="0"/>
            <a:r>
              <a:rPr lang="en-US" dirty="0"/>
              <a:t>We can’t completely avoid bullet points</a:t>
            </a:r>
          </a:p>
          <a:p>
            <a:pPr lvl="0"/>
            <a:r>
              <a:rPr lang="en-US" dirty="0"/>
              <a:t>So if we must use them, this is the layout to use</a:t>
            </a:r>
          </a:p>
          <a:p>
            <a:pPr lvl="1"/>
            <a:r>
              <a:rPr lang="en-US" dirty="0"/>
              <a:t>Secondary bullet</a:t>
            </a:r>
          </a:p>
          <a:p>
            <a:pPr lvl="1"/>
            <a:r>
              <a:rPr lang="en-US" dirty="0"/>
              <a:t>Secondary bullet</a:t>
            </a:r>
          </a:p>
          <a:p>
            <a:pPr lvl="0"/>
            <a:r>
              <a:rPr lang="en-US" dirty="0"/>
              <a:t>Notice that there is no more than 5 bullet points on the slide.</a:t>
            </a:r>
          </a:p>
          <a:p>
            <a:pPr lvl="0"/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7112000" y="1636777"/>
            <a:ext cx="4368800" cy="4525963"/>
          </a:xfrm>
        </p:spPr>
        <p:txBody>
          <a:bodyPr lIns="0" tIns="0" rIns="0" bIns="0">
            <a:normAutofit/>
          </a:bodyPr>
          <a:lstStyle>
            <a:lvl1pPr>
              <a:defRPr sz="2000">
                <a:solidFill>
                  <a:srgbClr val="222222"/>
                </a:solidFill>
              </a:defRPr>
            </a:lvl1pPr>
            <a:lvl2pPr>
              <a:defRPr sz="1600">
                <a:solidFill>
                  <a:srgbClr val="222222"/>
                </a:solidFill>
              </a:defRPr>
            </a:lvl2pPr>
          </a:lstStyle>
          <a:p>
            <a:pPr lvl="0"/>
            <a:r>
              <a:rPr lang="en-US" dirty="0"/>
              <a:t>Keep them brief and supportive of what you’re saying</a:t>
            </a:r>
          </a:p>
          <a:p>
            <a:pPr lvl="1"/>
            <a:r>
              <a:rPr lang="en-US" dirty="0"/>
              <a:t>Secondary bullet</a:t>
            </a:r>
          </a:p>
          <a:p>
            <a:pPr lvl="1"/>
            <a:r>
              <a:rPr lang="en-US" dirty="0"/>
              <a:t>Secondary bullet</a:t>
            </a:r>
          </a:p>
          <a:p>
            <a:pPr lvl="0"/>
            <a:r>
              <a:rPr lang="en-US" dirty="0"/>
              <a:t>We want the audience to watch/listen to you, </a:t>
            </a:r>
            <a:br>
              <a:rPr lang="en-US" dirty="0"/>
            </a:br>
            <a:r>
              <a:rPr lang="en-US" dirty="0"/>
              <a:t>not read the screen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2438400" y="830757"/>
            <a:ext cx="9042400" cy="563562"/>
          </a:xfrm>
        </p:spPr>
        <p:txBody>
          <a:bodyPr lIns="0" tIns="0" rIns="0" bIns="0">
            <a:normAutofit/>
          </a:bodyPr>
          <a:lstStyle>
            <a:lvl1pPr>
              <a:defRPr sz="3000">
                <a:solidFill>
                  <a:srgbClr val="ED7000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C47F73-43BC-4A78-94D9-3284C6731CF2}"/>
              </a:ext>
            </a:extLst>
          </p:cNvPr>
          <p:cNvSpPr txBox="1"/>
          <p:nvPr/>
        </p:nvSpPr>
        <p:spPr>
          <a:xfrm>
            <a:off x="10896600" y="6400800"/>
            <a:ext cx="114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DFE1E859-9E05-4383-BB16-C9FFD8D739C1}" type="slidenum">
              <a:rPr lang="en-US" sz="1600" smtClean="0"/>
              <a:t>‹#›</a:t>
            </a:fld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B4EF8CC-350E-4A0E-88F5-AD1C2D5736C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575E38-A291-4D15-A1E8-27122023404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76749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02727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fety Moment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52EB0C13-816A-4C89-8B79-0523E44516BC}"/>
              </a:ext>
            </a:extLst>
          </p:cNvPr>
          <p:cNvSpPr txBox="1">
            <a:spLocks/>
          </p:cNvSpPr>
          <p:nvPr userDrawn="1"/>
        </p:nvSpPr>
        <p:spPr>
          <a:xfrm>
            <a:off x="1066800" y="1371601"/>
            <a:ext cx="2962275" cy="1974842"/>
          </a:xfrm>
          <a:prstGeom prst="rect">
            <a:avLst/>
          </a:prstGeom>
          <a:noFill/>
        </p:spPr>
        <p:txBody>
          <a:bodyPr vert="horz" lIns="0" tIns="0" rIns="0" bIns="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200"/>
              </a:lnSpc>
            </a:pPr>
            <a:r>
              <a:rPr lang="en-US" sz="4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Safety </a:t>
            </a:r>
            <a:br>
              <a:rPr lang="en-US" sz="4000" b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4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Moment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1C7C499E-A9F8-4A07-B925-425EF59ED72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490628" y="624689"/>
            <a:ext cx="7701372" cy="60809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25"/>
            </a:lvl1pPr>
          </a:lstStyle>
          <a:p>
            <a:r>
              <a:rPr lang="en-US" dirty="0"/>
              <a:t>Click icon to add picture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F6682A6-DCC7-444F-BC2B-C8519E3F4C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6801" y="1066800"/>
            <a:ext cx="304801" cy="30480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05869F8-1B01-4453-B10A-4526793D6B0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6800" y="1765274"/>
            <a:ext cx="1534239" cy="228638"/>
          </a:xfrm>
          <a:prstGeom prst="rect">
            <a:avLst/>
          </a:prstGeom>
        </p:spPr>
      </p:pic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F284CE0A-9C49-4F52-9650-92DB30FAB21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66801" y="3733800"/>
            <a:ext cx="2962768" cy="2667000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B874AAD-988E-45B1-8F75-E55E0F92AB0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4465B0AA-E54A-46C6-862A-213210E48A36}"/>
              </a:ext>
            </a:extLst>
          </p:cNvPr>
          <p:cNvSpPr/>
          <p:nvPr userDrawn="1"/>
        </p:nvSpPr>
        <p:spPr>
          <a:xfrm>
            <a:off x="0" y="6705601"/>
            <a:ext cx="12192000" cy="173998"/>
          </a:xfrm>
          <a:prstGeom prst="rect">
            <a:avLst/>
          </a:prstGeom>
          <a:solidFill>
            <a:srgbClr val="ED7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51964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clusion &amp; Diversity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1C7C499E-A9F8-4A07-B925-425EF59ED72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490628" y="624688"/>
            <a:ext cx="7701372" cy="623331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25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CD651B2-57F8-432E-B967-073B11E3A9CC}"/>
              </a:ext>
            </a:extLst>
          </p:cNvPr>
          <p:cNvSpPr txBox="1">
            <a:spLocks/>
          </p:cNvSpPr>
          <p:nvPr userDrawn="1"/>
        </p:nvSpPr>
        <p:spPr>
          <a:xfrm>
            <a:off x="1066800" y="1371601"/>
            <a:ext cx="2962275" cy="1974842"/>
          </a:xfrm>
          <a:prstGeom prst="rect">
            <a:avLst/>
          </a:prstGeom>
          <a:noFill/>
        </p:spPr>
        <p:txBody>
          <a:bodyPr vert="horz" lIns="0" tIns="0" rIns="0" bIns="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200"/>
              </a:lnSpc>
            </a:pPr>
            <a:r>
              <a:rPr lang="en-US" sz="4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Inclusion &amp; Diversity </a:t>
            </a:r>
            <a:br>
              <a:rPr lang="en-US" sz="4000" b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4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Moment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E208763B-C8E8-4042-971A-AA56D3DBA68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66801" y="3733800"/>
            <a:ext cx="2962768" cy="2667000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9682462-3AC5-45D3-9D65-B9B344204A4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6801" y="1066800"/>
            <a:ext cx="304800" cy="3048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CA43BDF-D05E-4C72-AA8F-5DAAFC6E282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292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t A Glance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44819F9F-529B-4688-96BD-B28728F58AC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21" y="1066800"/>
            <a:ext cx="11277581" cy="35274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49099E08-5F7F-4492-82F6-DC32A1B6912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4733925"/>
            <a:ext cx="1905000" cy="657225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F29CDFEF-37F5-4879-9359-32060134934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57200" y="5530850"/>
            <a:ext cx="1905000" cy="1174750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921450D-7BE8-4C97-BC72-B5A44D7B6D3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800350" y="4733925"/>
            <a:ext cx="1905000" cy="657225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0C6BC6FA-ECFD-46BF-9338-A1A883DF095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800350" y="5530850"/>
            <a:ext cx="1905000" cy="1174750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57AA8049-04C1-4A93-8501-ABA07D6070D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143500" y="4733925"/>
            <a:ext cx="1905000" cy="657225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83BD83BD-A1D7-48DB-973C-32D8113AF29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143500" y="5530850"/>
            <a:ext cx="1905000" cy="1174750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EAFB6FCE-A5EA-4E5E-A26A-A36193103E6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486650" y="4733925"/>
            <a:ext cx="1905000" cy="657225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14D71C6A-4879-4DED-86B5-2B3299A885F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486650" y="5530850"/>
            <a:ext cx="1905000" cy="1174750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47A0E548-617F-47E0-8B2C-FBEFD058329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829801" y="4733925"/>
            <a:ext cx="1905000" cy="657225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3BC6D36F-0BA1-4419-9773-C50E419732B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9829801" y="5530850"/>
            <a:ext cx="1905000" cy="1174750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44AB57-12B8-475B-9D51-C2C4439E8FCE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192896-65D0-40C9-9564-2D2D6D3E76B9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296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t A Glance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49099E08-5F7F-4492-82F6-DC32A1B6912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14724" y="1587408"/>
            <a:ext cx="2581276" cy="6572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F29CDFEF-37F5-4879-9359-32060134934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514724" y="2384333"/>
            <a:ext cx="2581276" cy="1422418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9BF1FE0-3368-4FAF-8B24-24FFA124688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1066800" y="1596954"/>
            <a:ext cx="2209797" cy="220979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0" name="Text Placeholder 8">
            <a:extLst>
              <a:ext uri="{FF2B5EF4-FFF2-40B4-BE49-F238E27FC236}">
                <a16:creationId xmlns:a16="http://schemas.microsoft.com/office/drawing/2014/main" id="{AEB8279A-3DF8-4A7C-8D69-A02C906A474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514724" y="4181457"/>
            <a:ext cx="2581276" cy="6572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E1B394B2-159A-461A-8D78-214CC9D97E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3514724" y="4978382"/>
            <a:ext cx="2581276" cy="1422418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Picture Placeholder 4">
            <a:extLst>
              <a:ext uri="{FF2B5EF4-FFF2-40B4-BE49-F238E27FC236}">
                <a16:creationId xmlns:a16="http://schemas.microsoft.com/office/drawing/2014/main" id="{9A9C0B5B-6AB8-4937-996E-0C7F4588904D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1066800" y="4191003"/>
            <a:ext cx="2209797" cy="220979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55241A35-7BE1-46DC-B173-FA928A6C20B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153525" y="1587408"/>
            <a:ext cx="2581275" cy="6572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6E76E35B-45D4-4740-BC9A-A507ABC08A0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153525" y="2384333"/>
            <a:ext cx="2581275" cy="1422418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Picture Placeholder 4">
            <a:extLst>
              <a:ext uri="{FF2B5EF4-FFF2-40B4-BE49-F238E27FC236}">
                <a16:creationId xmlns:a16="http://schemas.microsoft.com/office/drawing/2014/main" id="{1283C145-F66F-43A3-8BC0-5DC8B711AC1C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705601" y="1596954"/>
            <a:ext cx="2209797" cy="220979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4B6CD1C4-38E7-4B97-A027-97E0DD5CB27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153525" y="4181457"/>
            <a:ext cx="2581275" cy="6572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5B92C89F-6BA2-4F4E-B767-F2E9ACAAB9F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9153525" y="4978382"/>
            <a:ext cx="2581275" cy="1422418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Picture Placeholder 4">
            <a:extLst>
              <a:ext uri="{FF2B5EF4-FFF2-40B4-BE49-F238E27FC236}">
                <a16:creationId xmlns:a16="http://schemas.microsoft.com/office/drawing/2014/main" id="{5A755C51-FFE2-4C8E-80B4-43AD6AD27F76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6705601" y="4191003"/>
            <a:ext cx="2209797" cy="220979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9BED114-D654-41EA-9F9D-8F2D466D08B5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1066800" y="762000"/>
            <a:ext cx="10668000" cy="609600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600" b="1"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4DDD1D-A03B-4820-A5F2-6E9BD4780583}"/>
              </a:ext>
            </a:extLst>
          </p:cNvPr>
          <p:cNvSpPr>
            <a:spLocks noGrp="1"/>
          </p:cNvSpPr>
          <p:nvPr>
            <p:ph type="ftr" sz="quarter" idx="3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8A0736-A6B5-42D0-8D65-C1BB31FF2553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424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48.xml"/><Relationship Id="rId18" Type="http://schemas.openxmlformats.org/officeDocument/2006/relationships/slideLayout" Target="../slideLayouts/slideLayout53.xml"/><Relationship Id="rId26" Type="http://schemas.openxmlformats.org/officeDocument/2006/relationships/slideLayout" Target="../slideLayouts/slideLayout61.xml"/><Relationship Id="rId39" Type="http://schemas.openxmlformats.org/officeDocument/2006/relationships/image" Target="../media/image1.png"/><Relationship Id="rId21" Type="http://schemas.openxmlformats.org/officeDocument/2006/relationships/slideLayout" Target="../slideLayouts/slideLayout56.xml"/><Relationship Id="rId34" Type="http://schemas.openxmlformats.org/officeDocument/2006/relationships/slideLayout" Target="../slideLayouts/slideLayout69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17" Type="http://schemas.openxmlformats.org/officeDocument/2006/relationships/slideLayout" Target="../slideLayouts/slideLayout52.xml"/><Relationship Id="rId25" Type="http://schemas.openxmlformats.org/officeDocument/2006/relationships/slideLayout" Target="../slideLayouts/slideLayout60.xml"/><Relationship Id="rId33" Type="http://schemas.openxmlformats.org/officeDocument/2006/relationships/slideLayout" Target="../slideLayouts/slideLayout68.xml"/><Relationship Id="rId38" Type="http://schemas.openxmlformats.org/officeDocument/2006/relationships/theme" Target="../theme/theme2.xml"/><Relationship Id="rId2" Type="http://schemas.openxmlformats.org/officeDocument/2006/relationships/slideLayout" Target="../slideLayouts/slideLayout37.xml"/><Relationship Id="rId16" Type="http://schemas.openxmlformats.org/officeDocument/2006/relationships/slideLayout" Target="../slideLayouts/slideLayout51.xml"/><Relationship Id="rId20" Type="http://schemas.openxmlformats.org/officeDocument/2006/relationships/slideLayout" Target="../slideLayouts/slideLayout55.xml"/><Relationship Id="rId29" Type="http://schemas.openxmlformats.org/officeDocument/2006/relationships/slideLayout" Target="../slideLayouts/slideLayout64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24" Type="http://schemas.openxmlformats.org/officeDocument/2006/relationships/slideLayout" Target="../slideLayouts/slideLayout59.xml"/><Relationship Id="rId32" Type="http://schemas.openxmlformats.org/officeDocument/2006/relationships/slideLayout" Target="../slideLayouts/slideLayout67.xml"/><Relationship Id="rId37" Type="http://schemas.openxmlformats.org/officeDocument/2006/relationships/slideLayout" Target="../slideLayouts/slideLayout72.xml"/><Relationship Id="rId5" Type="http://schemas.openxmlformats.org/officeDocument/2006/relationships/slideLayout" Target="../slideLayouts/slideLayout40.xml"/><Relationship Id="rId15" Type="http://schemas.openxmlformats.org/officeDocument/2006/relationships/slideLayout" Target="../slideLayouts/slideLayout50.xml"/><Relationship Id="rId23" Type="http://schemas.openxmlformats.org/officeDocument/2006/relationships/slideLayout" Target="../slideLayouts/slideLayout58.xml"/><Relationship Id="rId28" Type="http://schemas.openxmlformats.org/officeDocument/2006/relationships/slideLayout" Target="../slideLayouts/slideLayout63.xml"/><Relationship Id="rId36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45.xml"/><Relationship Id="rId19" Type="http://schemas.openxmlformats.org/officeDocument/2006/relationships/slideLayout" Target="../slideLayouts/slideLayout54.xml"/><Relationship Id="rId31" Type="http://schemas.openxmlformats.org/officeDocument/2006/relationships/slideLayout" Target="../slideLayouts/slideLayout66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slideLayout" Target="../slideLayouts/slideLayout49.xml"/><Relationship Id="rId22" Type="http://schemas.openxmlformats.org/officeDocument/2006/relationships/slideLayout" Target="../slideLayouts/slideLayout57.xml"/><Relationship Id="rId27" Type="http://schemas.openxmlformats.org/officeDocument/2006/relationships/slideLayout" Target="../slideLayouts/slideLayout62.xml"/><Relationship Id="rId30" Type="http://schemas.openxmlformats.org/officeDocument/2006/relationships/slideLayout" Target="../slideLayouts/slideLayout65.xml"/><Relationship Id="rId35" Type="http://schemas.openxmlformats.org/officeDocument/2006/relationships/slideLayout" Target="../slideLayouts/slideLayout70.xml"/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5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5" Type="http://schemas.openxmlformats.org/officeDocument/2006/relationships/image" Target="../media/image1.pn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1066800"/>
            <a:ext cx="10058400" cy="427038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798659"/>
            <a:ext cx="10058400" cy="46021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38B1903-3A64-483A-9B40-A7A936E1976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62DE4E-2E23-4802-83AA-DAA99534B3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66800" y="152400"/>
            <a:ext cx="10058400" cy="30479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 cap="all" spc="300" baseline="0">
                <a:solidFill>
                  <a:srgbClr val="22222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48869B-2AD7-49CA-80C0-017F6BD2AD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34801" y="152401"/>
            <a:ext cx="304799" cy="30479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rgbClr val="222222"/>
                </a:solidFill>
              </a:defRPr>
            </a:lvl1pPr>
          </a:lstStyle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5D6FEFE-AB1D-4917-9B17-2EA69ACBD8BF}"/>
              </a:ext>
            </a:extLst>
          </p:cNvPr>
          <p:cNvCxnSpPr/>
          <p:nvPr userDrawn="1"/>
        </p:nvCxnSpPr>
        <p:spPr>
          <a:xfrm>
            <a:off x="0" y="609600"/>
            <a:ext cx="12192000" cy="0"/>
          </a:xfrm>
          <a:prstGeom prst="line">
            <a:avLst/>
          </a:prstGeom>
          <a:ln w="6350">
            <a:solidFill>
              <a:srgbClr val="2222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843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0" r:id="rId2"/>
    <p:sldLayoutId id="2147483712" r:id="rId3"/>
    <p:sldLayoutId id="2147483714" r:id="rId4"/>
    <p:sldLayoutId id="2147483713" r:id="rId5"/>
    <p:sldLayoutId id="2147483715" r:id="rId6"/>
    <p:sldLayoutId id="2147483771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72" r:id="rId14"/>
    <p:sldLayoutId id="2147483722" r:id="rId15"/>
    <p:sldLayoutId id="2147483725" r:id="rId16"/>
    <p:sldLayoutId id="2147483728" r:id="rId17"/>
    <p:sldLayoutId id="2147483729" r:id="rId18"/>
    <p:sldLayoutId id="2147483731" r:id="rId19"/>
    <p:sldLayoutId id="2147483732" r:id="rId20"/>
    <p:sldLayoutId id="2147483808" r:id="rId21"/>
    <p:sldLayoutId id="2147483807" r:id="rId22"/>
    <p:sldLayoutId id="2147483734" r:id="rId23"/>
    <p:sldLayoutId id="2147483735" r:id="rId24"/>
    <p:sldLayoutId id="2147483760" r:id="rId25"/>
    <p:sldLayoutId id="2147483761" r:id="rId26"/>
    <p:sldLayoutId id="2147483762" r:id="rId27"/>
    <p:sldLayoutId id="2147483763" r:id="rId28"/>
    <p:sldLayoutId id="2147483764" r:id="rId29"/>
    <p:sldLayoutId id="2147483765" r:id="rId30"/>
    <p:sldLayoutId id="2147483766" r:id="rId31"/>
    <p:sldLayoutId id="2147483767" r:id="rId32"/>
    <p:sldLayoutId id="2147483768" r:id="rId33"/>
    <p:sldLayoutId id="2147483769" r:id="rId34"/>
    <p:sldLayoutId id="2147483770" r:id="rId35"/>
  </p:sldLayoutIdLst>
  <p:hf hdr="0" dt="0"/>
  <p:txStyles>
    <p:titleStyle>
      <a:lvl1pPr algn="l" defTabSz="685800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spcBef>
          <a:spcPct val="20000"/>
        </a:spcBef>
        <a:buFontTx/>
        <a:buNone/>
        <a:defRPr sz="1600" kern="1200">
          <a:solidFill>
            <a:srgbClr val="222222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rgbClr val="222222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rgbClr val="222222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96">
          <p15:clr>
            <a:srgbClr val="F26B43"/>
          </p15:clr>
        </p15:guide>
        <p15:guide id="3" pos="7584">
          <p15:clr>
            <a:srgbClr val="F26B43"/>
          </p15:clr>
        </p15:guide>
        <p15:guide id="4" pos="384">
          <p15:clr>
            <a:srgbClr val="F26B43"/>
          </p15:clr>
        </p15:guide>
        <p15:guide id="5" pos="7296" userDrawn="1">
          <p15:clr>
            <a:srgbClr val="F26B43"/>
          </p15:clr>
        </p15:guide>
        <p15:guide id="6" orient="horz" pos="480">
          <p15:clr>
            <a:srgbClr val="F26B43"/>
          </p15:clr>
        </p15:guide>
        <p15:guide id="7" orient="horz" pos="4224">
          <p15:clr>
            <a:srgbClr val="F26B43"/>
          </p15:clr>
        </p15:guide>
        <p15:guide id="8" pos="288">
          <p15:clr>
            <a:srgbClr val="F26B43"/>
          </p15:clr>
        </p15:guide>
        <p15:guide id="9" orient="horz" pos="288">
          <p15:clr>
            <a:srgbClr val="F26B43"/>
          </p15:clr>
        </p15:guide>
        <p15:guide id="10" pos="7392">
          <p15:clr>
            <a:srgbClr val="F26B43"/>
          </p15:clr>
        </p15:guide>
        <p15:guide id="11" orient="horz" pos="96">
          <p15:clr>
            <a:srgbClr val="F26B43"/>
          </p15:clr>
        </p15:guide>
        <p15:guide id="12" orient="horz" pos="384">
          <p15:clr>
            <a:srgbClr val="F26B43"/>
          </p15:clr>
        </p15:guide>
        <p15:guide id="13" orient="horz" pos="4032">
          <p15:clr>
            <a:srgbClr val="F26B43"/>
          </p15:clr>
        </p15:guide>
        <p15:guide id="14" orient="horz" pos="672">
          <p15:clr>
            <a:srgbClr val="F26B43"/>
          </p15:clr>
        </p15:guide>
        <p15:guide id="15" pos="480">
          <p15:clr>
            <a:srgbClr val="F26B43"/>
          </p15:clr>
        </p15:guide>
        <p15:guide id="16" pos="7200">
          <p15:clr>
            <a:srgbClr val="F26B43"/>
          </p15:clr>
        </p15:guide>
        <p15:guide id="17" pos="672">
          <p15:clr>
            <a:srgbClr val="F26B43"/>
          </p15:clr>
        </p15:guide>
        <p15:guide id="18" pos="7008">
          <p15:clr>
            <a:srgbClr val="F26B43"/>
          </p15:clr>
        </p15:guide>
        <p15:guide id="20" pos="3744">
          <p15:clr>
            <a:srgbClr val="F26B43"/>
          </p15:clr>
        </p15:guide>
        <p15:guide id="21" pos="3936">
          <p15:clr>
            <a:srgbClr val="F26B43"/>
          </p15:clr>
        </p15:guide>
        <p15:guide id="22" orient="horz" pos="2160">
          <p15:clr>
            <a:srgbClr val="F26B43"/>
          </p15:clr>
        </p15:guide>
        <p15:guide id="23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1066800"/>
            <a:ext cx="10058400" cy="427038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798659"/>
            <a:ext cx="10058400" cy="46021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38B1903-3A64-483A-9B40-A7A936E19763}"/>
              </a:ext>
            </a:extLst>
          </p:cNvPr>
          <p:cNvPicPr>
            <a:picLocks noChangeAspect="1"/>
          </p:cNvPicPr>
          <p:nvPr userDrawn="1"/>
        </p:nvPicPr>
        <p:blipFill>
          <a:blip r:embed="rId3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62DE4E-2E23-4802-83AA-DAA99534B3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66800" y="152400"/>
            <a:ext cx="10058400" cy="30479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 cap="all" spc="300"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48869B-2AD7-49CA-80C0-017F6BD2AD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34801" y="152401"/>
            <a:ext cx="304799" cy="30479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5D6FEFE-AB1D-4917-9B17-2EA69ACBD8BF}"/>
              </a:ext>
            </a:extLst>
          </p:cNvPr>
          <p:cNvCxnSpPr/>
          <p:nvPr userDrawn="1"/>
        </p:nvCxnSpPr>
        <p:spPr>
          <a:xfrm>
            <a:off x="0" y="609600"/>
            <a:ext cx="12192000" cy="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7845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85" r:id="rId12"/>
    <p:sldLayoutId id="2147483786" r:id="rId13"/>
    <p:sldLayoutId id="2147483787" r:id="rId14"/>
    <p:sldLayoutId id="2147483788" r:id="rId15"/>
    <p:sldLayoutId id="2147483753" r:id="rId16"/>
    <p:sldLayoutId id="2147483790" r:id="rId17"/>
    <p:sldLayoutId id="2147483759" r:id="rId18"/>
    <p:sldLayoutId id="2147483792" r:id="rId19"/>
    <p:sldLayoutId id="2147483793" r:id="rId20"/>
    <p:sldLayoutId id="2147483739" r:id="rId21"/>
    <p:sldLayoutId id="2147483752" r:id="rId22"/>
    <p:sldLayoutId id="2147483794" r:id="rId23"/>
    <p:sldLayoutId id="2147483795" r:id="rId24"/>
    <p:sldLayoutId id="2147483796" r:id="rId25"/>
    <p:sldLayoutId id="2147483797" r:id="rId26"/>
    <p:sldLayoutId id="2147483798" r:id="rId27"/>
    <p:sldLayoutId id="2147483799" r:id="rId28"/>
    <p:sldLayoutId id="2147483800" r:id="rId29"/>
    <p:sldLayoutId id="2147483801" r:id="rId30"/>
    <p:sldLayoutId id="2147483802" r:id="rId31"/>
    <p:sldLayoutId id="2147483803" r:id="rId32"/>
    <p:sldLayoutId id="2147483804" r:id="rId33"/>
    <p:sldLayoutId id="2147483805" r:id="rId34"/>
    <p:sldLayoutId id="2147483806" r:id="rId35"/>
    <p:sldLayoutId id="2147483809" r:id="rId36"/>
    <p:sldLayoutId id="2147483811" r:id="rId37"/>
  </p:sldLayoutIdLst>
  <p:hf hdr="0" dt="0"/>
  <p:txStyles>
    <p:titleStyle>
      <a:lvl1pPr algn="l" defTabSz="685800" rtl="0" eaLnBrk="1" latinLnBrk="0" hangingPunct="1">
        <a:spcBef>
          <a:spcPct val="0"/>
        </a:spcBef>
        <a:buNone/>
        <a:defRPr sz="30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spcBef>
          <a:spcPct val="20000"/>
        </a:spcBef>
        <a:buFontTx/>
        <a:buNone/>
        <a:defRPr sz="1600" kern="1200">
          <a:solidFill>
            <a:schemeClr val="bg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96">
          <p15:clr>
            <a:srgbClr val="F26B43"/>
          </p15:clr>
        </p15:guide>
        <p15:guide id="3" pos="7584">
          <p15:clr>
            <a:srgbClr val="F26B43"/>
          </p15:clr>
        </p15:guide>
        <p15:guide id="4" pos="384">
          <p15:clr>
            <a:srgbClr val="F26B43"/>
          </p15:clr>
        </p15:guide>
        <p15:guide id="5" pos="7296">
          <p15:clr>
            <a:srgbClr val="F26B43"/>
          </p15:clr>
        </p15:guide>
        <p15:guide id="6" orient="horz" pos="480">
          <p15:clr>
            <a:srgbClr val="F26B43"/>
          </p15:clr>
        </p15:guide>
        <p15:guide id="7" orient="horz" pos="4224">
          <p15:clr>
            <a:srgbClr val="F26B43"/>
          </p15:clr>
        </p15:guide>
        <p15:guide id="8" pos="288">
          <p15:clr>
            <a:srgbClr val="F26B43"/>
          </p15:clr>
        </p15:guide>
        <p15:guide id="9" orient="horz" pos="288">
          <p15:clr>
            <a:srgbClr val="F26B43"/>
          </p15:clr>
        </p15:guide>
        <p15:guide id="10" pos="7392">
          <p15:clr>
            <a:srgbClr val="F26B43"/>
          </p15:clr>
        </p15:guide>
        <p15:guide id="11" orient="horz" pos="96">
          <p15:clr>
            <a:srgbClr val="F26B43"/>
          </p15:clr>
        </p15:guide>
        <p15:guide id="12" orient="horz" pos="384">
          <p15:clr>
            <a:srgbClr val="F26B43"/>
          </p15:clr>
        </p15:guide>
        <p15:guide id="13" orient="horz" pos="4032">
          <p15:clr>
            <a:srgbClr val="F26B43"/>
          </p15:clr>
        </p15:guide>
        <p15:guide id="14" orient="horz" pos="672">
          <p15:clr>
            <a:srgbClr val="F26B43"/>
          </p15:clr>
        </p15:guide>
        <p15:guide id="15" pos="480">
          <p15:clr>
            <a:srgbClr val="F26B43"/>
          </p15:clr>
        </p15:guide>
        <p15:guide id="16" pos="7200">
          <p15:clr>
            <a:srgbClr val="F26B43"/>
          </p15:clr>
        </p15:guide>
        <p15:guide id="17" pos="672">
          <p15:clr>
            <a:srgbClr val="F26B43"/>
          </p15:clr>
        </p15:guide>
        <p15:guide id="18" pos="7008">
          <p15:clr>
            <a:srgbClr val="F26B43"/>
          </p15:clr>
        </p15:guide>
        <p15:guide id="20" pos="3744">
          <p15:clr>
            <a:srgbClr val="F26B43"/>
          </p15:clr>
        </p15:guide>
        <p15:guide id="21" pos="3936">
          <p15:clr>
            <a:srgbClr val="F26B43"/>
          </p15:clr>
        </p15:guide>
        <p15:guide id="22" orient="horz" pos="2160">
          <p15:clr>
            <a:srgbClr val="F26B43"/>
          </p15:clr>
        </p15:guide>
        <p15:guide id="23" pos="384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7">
            <a:extLst>
              <a:ext uri="{FF2B5EF4-FFF2-40B4-BE49-F238E27FC236}">
                <a16:creationId xmlns:a16="http://schemas.microsoft.com/office/drawing/2014/main" id="{BD0B1EF9-7323-455D-BB73-D597CAD169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66800" y="152376"/>
            <a:ext cx="10058398" cy="30479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 cap="all" spc="3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29A1EF-3039-4DDC-A1E3-045DBEFEB007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96EC493-D902-4FA4-9E09-D4E64EAFCD31}"/>
              </a:ext>
            </a:extLst>
          </p:cNvPr>
          <p:cNvCxnSpPr/>
          <p:nvPr userDrawn="1"/>
        </p:nvCxnSpPr>
        <p:spPr>
          <a:xfrm>
            <a:off x="0" y="609600"/>
            <a:ext cx="12192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3966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6" r:id="rId2"/>
    <p:sldLayoutId id="2147483687" r:id="rId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8" userDrawn="1">
          <p15:clr>
            <a:srgbClr val="F26B43"/>
          </p15:clr>
        </p15:guide>
        <p15:guide id="2" orient="horz" pos="96" userDrawn="1">
          <p15:clr>
            <a:srgbClr val="F26B43"/>
          </p15:clr>
        </p15:guide>
        <p15:guide id="3" orient="horz" pos="480" userDrawn="1">
          <p15:clr>
            <a:srgbClr val="F26B43"/>
          </p15:clr>
        </p15:guide>
        <p15:guide id="4" orient="horz" pos="672" userDrawn="1">
          <p15:clr>
            <a:srgbClr val="F26B43"/>
          </p15:clr>
        </p15:guide>
        <p15:guide id="5" pos="96" userDrawn="1">
          <p15:clr>
            <a:srgbClr val="F26B43"/>
          </p15:clr>
        </p15:guide>
        <p15:guide id="6" pos="288" userDrawn="1">
          <p15:clr>
            <a:srgbClr val="F26B43"/>
          </p15:clr>
        </p15:guide>
        <p15:guide id="7" pos="384" userDrawn="1">
          <p15:clr>
            <a:srgbClr val="F26B43"/>
          </p15:clr>
        </p15:guide>
        <p15:guide id="8" pos="480" userDrawn="1">
          <p15:clr>
            <a:srgbClr val="F26B43"/>
          </p15:clr>
        </p15:guide>
        <p15:guide id="9" orient="horz" pos="384" userDrawn="1">
          <p15:clr>
            <a:srgbClr val="F26B43"/>
          </p15:clr>
        </p15:guide>
        <p15:guide id="10" orient="horz" pos="4032" userDrawn="1">
          <p15:clr>
            <a:srgbClr val="F26B43"/>
          </p15:clr>
        </p15:guide>
        <p15:guide id="11" orient="horz" pos="4224" userDrawn="1">
          <p15:clr>
            <a:srgbClr val="F26B43"/>
          </p15:clr>
        </p15:guide>
        <p15:guide id="12" pos="7200" userDrawn="1">
          <p15:clr>
            <a:srgbClr val="F26B43"/>
          </p15:clr>
        </p15:guide>
        <p15:guide id="13" pos="7296" userDrawn="1">
          <p15:clr>
            <a:srgbClr val="F26B43"/>
          </p15:clr>
        </p15:guide>
        <p15:guide id="14" pos="7392" userDrawn="1">
          <p15:clr>
            <a:srgbClr val="F26B43"/>
          </p15:clr>
        </p15:guide>
        <p15:guide id="15" pos="7584" userDrawn="1">
          <p15:clr>
            <a:srgbClr val="F26B43"/>
          </p15:clr>
        </p15:guide>
        <p15:guide id="16" pos="672" userDrawn="1">
          <p15:clr>
            <a:srgbClr val="F26B43"/>
          </p15:clr>
        </p15:guide>
        <p15:guide id="17" pos="7008" userDrawn="1">
          <p15:clr>
            <a:srgbClr val="F26B43"/>
          </p15:clr>
        </p15:guide>
        <p15:guide id="18" pos="3744" userDrawn="1">
          <p15:clr>
            <a:srgbClr val="F26B43"/>
          </p15:clr>
        </p15:guide>
        <p15:guide id="19" orient="horz" pos="2160" userDrawn="1">
          <p15:clr>
            <a:srgbClr val="F26B43"/>
          </p15:clr>
        </p15:guide>
        <p15:guide id="21" pos="3940" userDrawn="1">
          <p15:clr>
            <a:srgbClr val="F26B43"/>
          </p15:clr>
        </p15:guide>
        <p15:guide id="2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1.xml"/><Relationship Id="rId4" Type="http://schemas.openxmlformats.org/officeDocument/2006/relationships/image" Target="../media/image20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2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E9EE9D-2158-4FC7-A7EC-5B5719958A3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D01415F-5F32-4771-AE74-55868ADB41CE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7C44B6C-DC43-424A-BCC9-90FDC8C32A76}"/>
              </a:ext>
            </a:extLst>
          </p:cNvPr>
          <p:cNvSpPr txBox="1"/>
          <p:nvPr/>
        </p:nvSpPr>
        <p:spPr>
          <a:xfrm>
            <a:off x="914400" y="2317394"/>
            <a:ext cx="10564756" cy="1461287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ctr"/>
            <a:r>
              <a:rPr lang="en-CA" sz="4000" b="1" dirty="0">
                <a:solidFill>
                  <a:schemeClr val="bg1"/>
                </a:solidFill>
                <a:latin typeface="+mj-lt"/>
              </a:rPr>
              <a:t>Town of Maynard</a:t>
            </a:r>
          </a:p>
          <a:p>
            <a:pPr algn="ctr"/>
            <a:r>
              <a:rPr lang="en-CA" sz="4000" b="1" dirty="0">
                <a:solidFill>
                  <a:schemeClr val="bg1"/>
                </a:solidFill>
                <a:latin typeface="+mj-lt"/>
              </a:rPr>
              <a:t>Water &amp; Sewer Rates FY 2025</a:t>
            </a:r>
            <a:endParaRPr lang="en-US" sz="4000" b="1" dirty="0">
              <a:latin typeface="+mj-lt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9B2FD01-6EF3-4734-8CC0-7852CFFC81AA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896" y="5918185"/>
            <a:ext cx="1997830" cy="53087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C52F38D-EF96-4493-AF57-45C3280FF776}"/>
              </a:ext>
            </a:extLst>
          </p:cNvPr>
          <p:cNvSpPr txBox="1"/>
          <p:nvPr/>
        </p:nvSpPr>
        <p:spPr>
          <a:xfrm>
            <a:off x="742384" y="5120531"/>
            <a:ext cx="107367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ED7000"/>
                </a:solidFill>
                <a:latin typeface="+mj-lt"/>
              </a:rPr>
              <a:t>March 6, 2024</a:t>
            </a:r>
          </a:p>
        </p:txBody>
      </p:sp>
    </p:spTree>
    <p:extLst>
      <p:ext uri="{BB962C8B-B14F-4D97-AF65-F5344CB8AC3E}">
        <p14:creationId xmlns:p14="http://schemas.microsoft.com/office/powerpoint/2010/main" val="4104991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62717" y="146028"/>
            <a:ext cx="9069303" cy="816924"/>
          </a:xfrm>
        </p:spPr>
        <p:txBody>
          <a:bodyPr>
            <a:normAutofit/>
          </a:bodyPr>
          <a:lstStyle/>
          <a:p>
            <a:r>
              <a:rPr lang="en-US" sz="2900" dirty="0">
                <a:solidFill>
                  <a:schemeClr val="bg1"/>
                </a:solidFill>
                <a:ea typeface="+mn-ea"/>
                <a:cs typeface="+mn-cs"/>
              </a:rPr>
              <a:t>Scenario 1B – Combined Water &amp; Sewer Impacts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DF0DFF-57C4-4FD2-9A80-03114ADEB54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2F31ADD-67CE-939F-44D9-782ED38000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6465" y="967740"/>
            <a:ext cx="7799070" cy="4922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76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62717" y="146028"/>
            <a:ext cx="11213466" cy="816924"/>
          </a:xfrm>
        </p:spPr>
        <p:txBody>
          <a:bodyPr>
            <a:normAutofit fontScale="90000"/>
          </a:bodyPr>
          <a:lstStyle/>
          <a:p>
            <a:r>
              <a:rPr lang="en-US" sz="2900" dirty="0">
                <a:solidFill>
                  <a:schemeClr val="bg1"/>
                </a:solidFill>
                <a:ea typeface="+mn-ea"/>
                <a:cs typeface="+mn-cs"/>
              </a:rPr>
              <a:t>Scenario 2A – 6% Water Revenue Increase – Step-Wise Increases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DF0DFF-57C4-4FD2-9A80-03114ADEB54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F5E3FE9-18BA-F141-8387-A3BBDB80E4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2919" y="899414"/>
            <a:ext cx="8386162" cy="5495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5322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62717" y="146028"/>
            <a:ext cx="11213466" cy="816924"/>
          </a:xfrm>
        </p:spPr>
        <p:txBody>
          <a:bodyPr>
            <a:normAutofit/>
          </a:bodyPr>
          <a:lstStyle/>
          <a:p>
            <a:r>
              <a:rPr lang="en-US" sz="2600" dirty="0">
                <a:solidFill>
                  <a:schemeClr val="bg1"/>
                </a:solidFill>
                <a:ea typeface="+mn-ea"/>
                <a:cs typeface="+mn-cs"/>
              </a:rPr>
              <a:t>Scenario 2B – 6% Water Revenue Increase – Level Increases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DF0DFF-57C4-4FD2-9A80-03114ADEB54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85FC90B-8AA1-2F2A-0695-24CA41F27B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2919" y="962952"/>
            <a:ext cx="8386162" cy="5495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1995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62717" y="146028"/>
            <a:ext cx="9069303" cy="816924"/>
          </a:xfrm>
        </p:spPr>
        <p:txBody>
          <a:bodyPr>
            <a:normAutofit/>
          </a:bodyPr>
          <a:lstStyle/>
          <a:p>
            <a:r>
              <a:rPr lang="en-US" sz="2900" dirty="0">
                <a:solidFill>
                  <a:schemeClr val="bg1"/>
                </a:solidFill>
                <a:ea typeface="+mn-ea"/>
                <a:cs typeface="+mn-cs"/>
              </a:rPr>
              <a:t>Scenario 2 – 2% Sewer Revenue Increase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DF0DFF-57C4-4FD2-9A80-03114ADEB54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3DE9AC9-9D71-38F4-F51E-83A5E67907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9805" y="1653540"/>
            <a:ext cx="7692390" cy="355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9453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62717" y="146028"/>
            <a:ext cx="9069303" cy="816924"/>
          </a:xfrm>
        </p:spPr>
        <p:txBody>
          <a:bodyPr>
            <a:normAutofit/>
          </a:bodyPr>
          <a:lstStyle/>
          <a:p>
            <a:r>
              <a:rPr lang="en-US" sz="2900" dirty="0">
                <a:solidFill>
                  <a:schemeClr val="bg1"/>
                </a:solidFill>
                <a:ea typeface="+mn-ea"/>
                <a:cs typeface="+mn-cs"/>
              </a:rPr>
              <a:t>Scenario 2A – Combined Water &amp; Sewer Impacts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DF0DFF-57C4-4FD2-9A80-03114ADEB54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C70716F-92FD-4F67-C666-B01E893F0B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6465" y="967740"/>
            <a:ext cx="7799070" cy="4922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8364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62717" y="146028"/>
            <a:ext cx="9069303" cy="816924"/>
          </a:xfrm>
        </p:spPr>
        <p:txBody>
          <a:bodyPr>
            <a:normAutofit/>
          </a:bodyPr>
          <a:lstStyle/>
          <a:p>
            <a:r>
              <a:rPr lang="en-US" sz="2900" dirty="0">
                <a:solidFill>
                  <a:schemeClr val="bg1"/>
                </a:solidFill>
                <a:ea typeface="+mn-ea"/>
                <a:cs typeface="+mn-cs"/>
              </a:rPr>
              <a:t>Scenario 2B – Combined Water &amp; Sewer Impacts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DF0DFF-57C4-4FD2-9A80-03114ADEB54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0E166B0-ECC2-0442-E0CF-DF53B41D5F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6465" y="967740"/>
            <a:ext cx="7799070" cy="4922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6941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62717" y="146028"/>
            <a:ext cx="9069303" cy="816924"/>
          </a:xfrm>
        </p:spPr>
        <p:txBody>
          <a:bodyPr>
            <a:normAutofit/>
          </a:bodyPr>
          <a:lstStyle/>
          <a:p>
            <a:r>
              <a:rPr lang="en-US" sz="2900" dirty="0">
                <a:solidFill>
                  <a:schemeClr val="bg1"/>
                </a:solidFill>
                <a:ea typeface="+mn-ea"/>
                <a:cs typeface="+mn-cs"/>
              </a:rPr>
              <a:t>Sewer-only Customers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DF0DFF-57C4-4FD2-9A80-03114ADEB54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64B98725-E81C-A46A-7C4D-75C628B43ABF}"/>
              </a:ext>
            </a:extLst>
          </p:cNvPr>
          <p:cNvSpPr txBox="1">
            <a:spLocks/>
          </p:cNvSpPr>
          <p:nvPr/>
        </p:nvSpPr>
        <p:spPr>
          <a:xfrm>
            <a:off x="186813" y="1104277"/>
            <a:ext cx="12328348" cy="4921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b="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‒"/>
              <a:defRPr sz="2000" b="0" kern="12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b="0" 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60388" lvl="1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defRPr/>
            </a:pPr>
            <a:r>
              <a:rPr lang="en-US" dirty="0">
                <a:solidFill>
                  <a:schemeClr val="bg1"/>
                </a:solidFill>
                <a:latin typeface="+mn-lt"/>
                <a:cs typeface="+mn-cs"/>
              </a:rPr>
              <a:t>Maynard has ~15 sewer only customers, currently paying sewer base charge only (no measure of water use)</a:t>
            </a:r>
          </a:p>
          <a:p>
            <a:pPr marL="560388" lvl="1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defRPr/>
            </a:pPr>
            <a:r>
              <a:rPr lang="en-US" dirty="0">
                <a:solidFill>
                  <a:schemeClr val="bg1"/>
                </a:solidFill>
                <a:latin typeface="+mn-lt"/>
                <a:cs typeface="+mn-cs"/>
              </a:rPr>
              <a:t>Rate study proposes setting quarterly charge for sewer-only customers at sewer charge for average water user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E5CC0726-E4DF-F5D1-9E97-BBF8D4243647}"/>
              </a:ext>
            </a:extLst>
          </p:cNvPr>
          <p:cNvSpPr/>
          <p:nvPr/>
        </p:nvSpPr>
        <p:spPr>
          <a:xfrm>
            <a:off x="1044388" y="5753723"/>
            <a:ext cx="1080247" cy="510988"/>
          </a:xfrm>
          <a:prstGeom prst="rightArrow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F45E5F-12D8-0403-6D93-E27393BAAE64}"/>
              </a:ext>
            </a:extLst>
          </p:cNvPr>
          <p:cNvSpPr txBox="1"/>
          <p:nvPr/>
        </p:nvSpPr>
        <p:spPr>
          <a:xfrm>
            <a:off x="2156012" y="3527328"/>
            <a:ext cx="2903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chemeClr val="bg1"/>
                </a:solidFill>
              </a:rPr>
              <a:t>Scenario 1 sewer increase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A2C8B3F-0878-CB86-5BA5-498503AF3E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6465" y="3961055"/>
            <a:ext cx="7799070" cy="2118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4265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62717" y="146028"/>
            <a:ext cx="9069303" cy="816924"/>
          </a:xfrm>
        </p:spPr>
        <p:txBody>
          <a:bodyPr>
            <a:normAutofit/>
          </a:bodyPr>
          <a:lstStyle/>
          <a:p>
            <a:r>
              <a:rPr lang="en-US" sz="2900" dirty="0">
                <a:solidFill>
                  <a:schemeClr val="bg1"/>
                </a:solidFill>
                <a:ea typeface="+mn-ea"/>
                <a:cs typeface="+mn-cs"/>
              </a:rPr>
              <a:t>Summary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DF0DFF-57C4-4FD2-9A80-03114ADEB54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124D1B17-F019-2B51-8BCE-8B16FA3ED4CE}"/>
              </a:ext>
            </a:extLst>
          </p:cNvPr>
          <p:cNvSpPr txBox="1">
            <a:spLocks/>
          </p:cNvSpPr>
          <p:nvPr/>
        </p:nvSpPr>
        <p:spPr>
          <a:xfrm>
            <a:off x="186813" y="1104277"/>
            <a:ext cx="12328348" cy="4921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b="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‒"/>
              <a:defRPr sz="2000" b="0" kern="12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b="0" 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60388" lvl="1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defRPr/>
            </a:pPr>
            <a:r>
              <a:rPr lang="en-US" dirty="0">
                <a:solidFill>
                  <a:schemeClr val="bg1"/>
                </a:solidFill>
                <a:latin typeface="+mn-lt"/>
                <a:cs typeface="+mn-cs"/>
              </a:rPr>
              <a:t>Higher pressure on water fund due to new debt service &amp; additional operating costs</a:t>
            </a:r>
          </a:p>
          <a:p>
            <a:pPr marL="560388" lvl="1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defRPr/>
            </a:pPr>
            <a:endParaRPr lang="en-US" dirty="0">
              <a:solidFill>
                <a:schemeClr val="bg1"/>
              </a:solidFill>
              <a:latin typeface="+mn-lt"/>
              <a:cs typeface="+mn-cs"/>
            </a:endParaRPr>
          </a:p>
          <a:p>
            <a:pPr marL="560388" lvl="1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defRPr/>
            </a:pPr>
            <a:r>
              <a:rPr lang="en-US" dirty="0">
                <a:solidFill>
                  <a:schemeClr val="bg1"/>
                </a:solidFill>
                <a:latin typeface="+mn-lt"/>
                <a:cs typeface="+mn-cs"/>
              </a:rPr>
              <a:t>OMR project looms and reserves should be set aside if possible</a:t>
            </a:r>
          </a:p>
          <a:p>
            <a:pPr marL="560388" lvl="1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defRPr/>
            </a:pPr>
            <a:endParaRPr lang="en-US" dirty="0">
              <a:solidFill>
                <a:schemeClr val="bg1"/>
              </a:solidFill>
              <a:latin typeface="+mn-lt"/>
              <a:cs typeface="+mn-cs"/>
            </a:endParaRPr>
          </a:p>
          <a:p>
            <a:pPr marL="560388" lvl="1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defRPr/>
            </a:pPr>
            <a:r>
              <a:rPr lang="en-US" dirty="0">
                <a:solidFill>
                  <a:schemeClr val="bg1"/>
                </a:solidFill>
                <a:latin typeface="+mn-lt"/>
                <a:cs typeface="+mn-cs"/>
              </a:rPr>
              <a:t>Adopt charge for sewer-only customers based on typical residential water use</a:t>
            </a:r>
          </a:p>
          <a:p>
            <a:pPr marL="560388" lvl="1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defRPr/>
            </a:pPr>
            <a:endParaRPr lang="en-US">
              <a:solidFill>
                <a:schemeClr val="bg1"/>
              </a:solidFill>
              <a:latin typeface="+mn-lt"/>
              <a:cs typeface="+mn-cs"/>
            </a:endParaRPr>
          </a:p>
          <a:p>
            <a:pPr marL="560388" lvl="1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defRPr/>
            </a:pPr>
            <a:r>
              <a:rPr lang="en-US">
                <a:solidFill>
                  <a:schemeClr val="bg1"/>
                </a:solidFill>
                <a:latin typeface="+mn-lt"/>
                <a:cs typeface="+mn-cs"/>
              </a:rPr>
              <a:t>Recommended </a:t>
            </a:r>
            <a:r>
              <a:rPr lang="en-US" dirty="0">
                <a:solidFill>
                  <a:schemeClr val="bg1"/>
                </a:solidFill>
                <a:latin typeface="+mn-lt"/>
                <a:cs typeface="+mn-cs"/>
              </a:rPr>
              <a:t>rate scenario recovers revenue requirements and balances customer impacts</a:t>
            </a:r>
          </a:p>
        </p:txBody>
      </p:sp>
    </p:spTree>
    <p:extLst>
      <p:ext uri="{BB962C8B-B14F-4D97-AF65-F5344CB8AC3E}">
        <p14:creationId xmlns:p14="http://schemas.microsoft.com/office/powerpoint/2010/main" val="39963046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94741B01-4E6C-4644-9BC6-3A358997E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7699" y="2322325"/>
            <a:ext cx="4418064" cy="59232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Questions &amp; Discussion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640541-CE2D-4000-A0E5-E1EC9E33A25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7" name="Graphic 6" descr="Help with solid fill">
            <a:extLst>
              <a:ext uri="{FF2B5EF4-FFF2-40B4-BE49-F238E27FC236}">
                <a16:creationId xmlns:a16="http://schemas.microsoft.com/office/drawing/2014/main" id="{CC2DB24E-6A95-485C-8D50-516DABB746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1225" y="876301"/>
            <a:ext cx="5486399" cy="5486399"/>
          </a:xfrm>
          <a:prstGeom prst="rect">
            <a:avLst/>
          </a:prstGeom>
        </p:spPr>
      </p:pic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F8B99C95-0B8D-4C72-ADD8-8D0B9A56A447}"/>
              </a:ext>
            </a:extLst>
          </p:cNvPr>
          <p:cNvSpPr txBox="1">
            <a:spLocks/>
          </p:cNvSpPr>
          <p:nvPr/>
        </p:nvSpPr>
        <p:spPr>
          <a:xfrm>
            <a:off x="6847699" y="3126416"/>
            <a:ext cx="3452813" cy="1960562"/>
          </a:xfrm>
          <a:prstGeom prst="rect">
            <a:avLst/>
          </a:prstGeom>
        </p:spPr>
        <p:txBody>
          <a:bodyPr vert="horz" lIns="0" tIns="0" rIns="0" bIns="0" numCol="1" rtlCol="0">
            <a:normAutofit/>
          </a:bodyPr>
          <a:lstStyle>
            <a:lvl1pPr marL="0" indent="0" algn="l" defTabSz="685800" rtl="0" eaLnBrk="1" latinLnBrk="0" hangingPunct="1">
              <a:spcBef>
                <a:spcPct val="20000"/>
              </a:spcBef>
              <a:buFontTx/>
              <a:buNone/>
              <a:defRPr sz="1400" i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557213" indent="-214313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</a:pPr>
            <a:endParaRPr lang="en-US" kern="1200" spc="0" baseline="0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2886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62717" y="146028"/>
            <a:ext cx="9069303" cy="816924"/>
          </a:xfrm>
        </p:spPr>
        <p:txBody>
          <a:bodyPr>
            <a:normAutofit/>
          </a:bodyPr>
          <a:lstStyle/>
          <a:p>
            <a:r>
              <a:rPr lang="en-US" sz="2900" dirty="0">
                <a:solidFill>
                  <a:schemeClr val="bg1"/>
                </a:solidFill>
                <a:ea typeface="+mn-ea"/>
                <a:cs typeface="+mn-cs"/>
              </a:rPr>
              <a:t>FY 2025 Update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DF0DFF-57C4-4FD2-9A80-03114ADEB54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90F74C71-1439-4B52-A4B9-A8B9E9B8695A}"/>
              </a:ext>
            </a:extLst>
          </p:cNvPr>
          <p:cNvSpPr txBox="1">
            <a:spLocks/>
          </p:cNvSpPr>
          <p:nvPr/>
        </p:nvSpPr>
        <p:spPr>
          <a:xfrm>
            <a:off x="186813" y="1104278"/>
            <a:ext cx="11547988" cy="387534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b="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‒"/>
              <a:defRPr sz="2000" b="0" kern="12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b="0" 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lvl="1" indent="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buNone/>
              <a:defRPr/>
            </a:pPr>
            <a:r>
              <a:rPr lang="en-US" sz="2200" dirty="0">
                <a:solidFill>
                  <a:schemeClr val="bg1"/>
                </a:solidFill>
                <a:latin typeface="+mn-lt"/>
                <a:cs typeface="+mn-cs"/>
              </a:rPr>
              <a:t>FY 2025 Budget increases:</a:t>
            </a:r>
          </a:p>
          <a:p>
            <a:pPr marL="1017588" lvl="2" indent="-34290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defRPr/>
            </a:pPr>
            <a:r>
              <a:rPr lang="en-US" sz="2200" dirty="0">
                <a:solidFill>
                  <a:schemeClr val="bg1"/>
                </a:solidFill>
                <a:latin typeface="+mn-lt"/>
                <a:cs typeface="+mn-cs"/>
              </a:rPr>
              <a:t>New FTE: Compliance Coordinator / GIS</a:t>
            </a:r>
          </a:p>
          <a:p>
            <a:pPr marL="1017588" lvl="2" indent="-34290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defRPr/>
            </a:pPr>
            <a:r>
              <a:rPr lang="en-US" sz="2200" dirty="0">
                <a:solidFill>
                  <a:schemeClr val="bg1"/>
                </a:solidFill>
                <a:latin typeface="+mn-lt"/>
                <a:cs typeface="+mn-cs"/>
              </a:rPr>
              <a:t>36% increase in electricity costs, plus additional costs from new well</a:t>
            </a:r>
          </a:p>
          <a:p>
            <a:pPr marL="1017588" lvl="2" indent="-34290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defRPr/>
            </a:pPr>
            <a:r>
              <a:rPr lang="en-US" sz="2200" dirty="0">
                <a:solidFill>
                  <a:schemeClr val="bg1"/>
                </a:solidFill>
                <a:latin typeface="+mn-lt"/>
                <a:cs typeface="+mn-cs"/>
              </a:rPr>
              <a:t>Lead Service Line Replacement</a:t>
            </a:r>
          </a:p>
          <a:p>
            <a:pPr marL="1017588" lvl="2" indent="-34290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defRPr/>
            </a:pPr>
            <a:r>
              <a:rPr lang="en-US" sz="2200" dirty="0">
                <a:solidFill>
                  <a:schemeClr val="bg1"/>
                </a:solidFill>
                <a:latin typeface="+mn-lt"/>
                <a:cs typeface="+mn-cs"/>
              </a:rPr>
              <a:t>New water debt beginning in FY 2025, projecting higher interest rates</a:t>
            </a:r>
          </a:p>
          <a:p>
            <a:pPr marL="617538" lvl="1" indent="-34290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defRPr/>
            </a:pPr>
            <a:endParaRPr lang="en-US" sz="2200" dirty="0">
              <a:solidFill>
                <a:schemeClr val="bg1"/>
              </a:solidFill>
              <a:latin typeface="+mn-lt"/>
              <a:cs typeface="+mn-cs"/>
            </a:endParaRPr>
          </a:p>
          <a:p>
            <a:pPr marL="274638" lvl="1" indent="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buNone/>
              <a:defRPr/>
            </a:pPr>
            <a:r>
              <a:rPr lang="en-US" sz="2200" dirty="0">
                <a:solidFill>
                  <a:schemeClr val="bg1"/>
                </a:solidFill>
                <a:latin typeface="+mn-lt"/>
                <a:cs typeface="+mn-cs"/>
              </a:rPr>
              <a:t>Two options presented today:</a:t>
            </a:r>
          </a:p>
          <a:p>
            <a:pPr marL="731838" lvl="1" indent="-45720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buFont typeface="+mj-lt"/>
              <a:buAutoNum type="arabicPeriod"/>
              <a:defRPr/>
            </a:pPr>
            <a:r>
              <a:rPr lang="en-US" sz="2200" dirty="0">
                <a:solidFill>
                  <a:schemeClr val="bg1"/>
                </a:solidFill>
                <a:latin typeface="+mn-lt"/>
                <a:cs typeface="+mn-cs"/>
              </a:rPr>
              <a:t>7% water revenue increase &amp; 3% sewer revenue increase (w/ new FTE)</a:t>
            </a:r>
          </a:p>
          <a:p>
            <a:pPr marL="731838" lvl="1" indent="-45720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buFont typeface="+mj-lt"/>
              <a:buAutoNum type="arabicPeriod"/>
              <a:defRPr/>
            </a:pPr>
            <a:r>
              <a:rPr lang="en-US" sz="2200" dirty="0">
                <a:solidFill>
                  <a:schemeClr val="bg1"/>
                </a:solidFill>
                <a:latin typeface="+mn-lt"/>
                <a:cs typeface="+mn-cs"/>
              </a:rPr>
              <a:t>6% water revenue increase &amp; 2% sewer revenue increase (w/o new FTE)</a:t>
            </a:r>
          </a:p>
        </p:txBody>
      </p:sp>
    </p:spTree>
    <p:extLst>
      <p:ext uri="{BB962C8B-B14F-4D97-AF65-F5344CB8AC3E}">
        <p14:creationId xmlns:p14="http://schemas.microsoft.com/office/powerpoint/2010/main" val="1060815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8E7031C3-2350-D503-4B42-482232D9ECD5}"/>
              </a:ext>
            </a:extLst>
          </p:cNvPr>
          <p:cNvSpPr/>
          <p:nvPr/>
        </p:nvSpPr>
        <p:spPr>
          <a:xfrm>
            <a:off x="10706793" y="1862050"/>
            <a:ext cx="576349" cy="420623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62717" y="146028"/>
            <a:ext cx="9069303" cy="816924"/>
          </a:xfrm>
        </p:spPr>
        <p:txBody>
          <a:bodyPr>
            <a:normAutofit/>
          </a:bodyPr>
          <a:lstStyle/>
          <a:p>
            <a:r>
              <a:rPr lang="en-US" sz="2900">
                <a:solidFill>
                  <a:schemeClr val="bg1"/>
                </a:solidFill>
                <a:ea typeface="+mn-ea"/>
                <a:cs typeface="+mn-cs"/>
              </a:rPr>
              <a:t>Water Revenue Requirements Analysis</a:t>
            </a:r>
            <a:endParaRPr lang="en-US" sz="2900" dirty="0">
              <a:solidFill>
                <a:schemeClr val="bg1"/>
              </a:solidFill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DF0DFF-57C4-4FD2-9A80-03114ADEB54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3EE7F68-1955-0C4B-4333-C736F4C5D56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4487476"/>
              </p:ext>
            </p:extLst>
          </p:nvPr>
        </p:nvGraphicFramePr>
        <p:xfrm>
          <a:off x="839748" y="2836465"/>
          <a:ext cx="5256252" cy="32185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CC749DBF-297B-60E4-496F-05B77625AABE}"/>
              </a:ext>
            </a:extLst>
          </p:cNvPr>
          <p:cNvSpPr txBox="1"/>
          <p:nvPr/>
        </p:nvSpPr>
        <p:spPr>
          <a:xfrm>
            <a:off x="1039010" y="957801"/>
            <a:ext cx="39803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$250,000 higher O&amp;M costs per year: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Debt service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Electricity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Compliance coordinator / GIS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Lead service line replacement</a:t>
            </a:r>
          </a:p>
        </p:txBody>
      </p:sp>
      <p:graphicFrame>
        <p:nvGraphicFramePr>
          <p:cNvPr id="24" name="Chart 23">
            <a:extLst>
              <a:ext uri="{FF2B5EF4-FFF2-40B4-BE49-F238E27FC236}">
                <a16:creationId xmlns:a16="http://schemas.microsoft.com/office/drawing/2014/main" id="{28BD53DB-A512-41E3-AF11-F1ABC8E4E6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0499814"/>
              </p:ext>
            </p:extLst>
          </p:nvPr>
        </p:nvGraphicFramePr>
        <p:xfrm>
          <a:off x="6852458" y="2029868"/>
          <a:ext cx="4572000" cy="22986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5" name="Chart 24">
            <a:extLst>
              <a:ext uri="{FF2B5EF4-FFF2-40B4-BE49-F238E27FC236}">
                <a16:creationId xmlns:a16="http://schemas.microsoft.com/office/drawing/2014/main" id="{5974C22E-A1F3-46B6-A62E-2DD7FBF8198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0870309"/>
              </p:ext>
            </p:extLst>
          </p:nvPr>
        </p:nvGraphicFramePr>
        <p:xfrm>
          <a:off x="6852458" y="4445752"/>
          <a:ext cx="4572000" cy="22986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6" name="TextBox 25">
            <a:extLst>
              <a:ext uri="{FF2B5EF4-FFF2-40B4-BE49-F238E27FC236}">
                <a16:creationId xmlns:a16="http://schemas.microsoft.com/office/drawing/2014/main" id="{207F1093-C487-C0FC-953F-1D17289873E5}"/>
              </a:ext>
            </a:extLst>
          </p:cNvPr>
          <p:cNvSpPr txBox="1"/>
          <p:nvPr/>
        </p:nvSpPr>
        <p:spPr>
          <a:xfrm>
            <a:off x="7049112" y="957801"/>
            <a:ext cx="39803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Higher FY 2024 revenues from un-billed meters and water use</a:t>
            </a:r>
          </a:p>
        </p:txBody>
      </p:sp>
    </p:spTree>
    <p:extLst>
      <p:ext uri="{BB962C8B-B14F-4D97-AF65-F5344CB8AC3E}">
        <p14:creationId xmlns:p14="http://schemas.microsoft.com/office/powerpoint/2010/main" val="2109320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8E7031C3-2350-D503-4B42-482232D9ECD5}"/>
              </a:ext>
            </a:extLst>
          </p:cNvPr>
          <p:cNvSpPr/>
          <p:nvPr/>
        </p:nvSpPr>
        <p:spPr>
          <a:xfrm>
            <a:off x="10706793" y="1862050"/>
            <a:ext cx="576349" cy="420623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62717" y="146028"/>
            <a:ext cx="9069303" cy="816924"/>
          </a:xfrm>
        </p:spPr>
        <p:txBody>
          <a:bodyPr>
            <a:normAutofit/>
          </a:bodyPr>
          <a:lstStyle/>
          <a:p>
            <a:r>
              <a:rPr lang="en-US" sz="2900" dirty="0">
                <a:solidFill>
                  <a:schemeClr val="bg1"/>
                </a:solidFill>
                <a:ea typeface="+mn-ea"/>
                <a:cs typeface="+mn-cs"/>
              </a:rPr>
              <a:t>Sewer Revenue Requirements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DF0DFF-57C4-4FD2-9A80-03114ADEB54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3EE7F68-1955-0C4B-4333-C736F4C5D56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2899756"/>
              </p:ext>
            </p:extLst>
          </p:nvPr>
        </p:nvGraphicFramePr>
        <p:xfrm>
          <a:off x="839748" y="2836465"/>
          <a:ext cx="5256252" cy="32185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CC749DBF-297B-60E4-496F-05B77625AABE}"/>
              </a:ext>
            </a:extLst>
          </p:cNvPr>
          <p:cNvSpPr txBox="1"/>
          <p:nvPr/>
        </p:nvSpPr>
        <p:spPr>
          <a:xfrm>
            <a:off x="1039010" y="957801"/>
            <a:ext cx="39803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$100,000 higher O&amp;M costs per year: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Electricity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Compliance coordinator / GIS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07F1093-C487-C0FC-953F-1D17289873E5}"/>
              </a:ext>
            </a:extLst>
          </p:cNvPr>
          <p:cNvSpPr txBox="1"/>
          <p:nvPr/>
        </p:nvSpPr>
        <p:spPr>
          <a:xfrm>
            <a:off x="7049112" y="957801"/>
            <a:ext cx="39803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Higher FY 2024 usage revenues from un-billed water use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C4DD1335-C897-48EA-A94C-275ACD76F3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9731668"/>
              </p:ext>
            </p:extLst>
          </p:nvPr>
        </p:nvGraphicFramePr>
        <p:xfrm>
          <a:off x="6848856" y="2029968"/>
          <a:ext cx="4572000" cy="2295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43CFBA93-98DE-4CF4-82DF-17B9D31742C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0302198"/>
              </p:ext>
            </p:extLst>
          </p:nvPr>
        </p:nvGraphicFramePr>
        <p:xfrm>
          <a:off x="6852459" y="4443984"/>
          <a:ext cx="4572000" cy="2295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169418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62717" y="146028"/>
            <a:ext cx="9069303" cy="816924"/>
          </a:xfrm>
        </p:spPr>
        <p:txBody>
          <a:bodyPr>
            <a:normAutofit/>
          </a:bodyPr>
          <a:lstStyle/>
          <a:p>
            <a:r>
              <a:rPr lang="en-US" sz="2900" dirty="0">
                <a:solidFill>
                  <a:schemeClr val="bg1"/>
                </a:solidFill>
                <a:ea typeface="+mn-ea"/>
                <a:cs typeface="+mn-cs"/>
              </a:rPr>
              <a:t>FY 2025 Rate Structure Scenarios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DF0DFF-57C4-4FD2-9A80-03114ADEB54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124D1B17-F019-2B51-8BCE-8B16FA3ED4CE}"/>
              </a:ext>
            </a:extLst>
          </p:cNvPr>
          <p:cNvSpPr txBox="1">
            <a:spLocks/>
          </p:cNvSpPr>
          <p:nvPr/>
        </p:nvSpPr>
        <p:spPr>
          <a:xfrm>
            <a:off x="52342" y="1117724"/>
            <a:ext cx="12328348" cy="492194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b="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‒"/>
              <a:defRPr sz="2000" b="0" kern="12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b="0" 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lvl="1" indent="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+mn-lt"/>
                <a:cs typeface="+mn-cs"/>
              </a:rPr>
              <a:t>Water Rate Structure Options</a:t>
            </a:r>
          </a:p>
          <a:p>
            <a:pPr marL="274638" lvl="1" indent="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buNone/>
              <a:defRPr/>
            </a:pPr>
            <a:r>
              <a:rPr lang="en-US" sz="1800" dirty="0">
                <a:solidFill>
                  <a:schemeClr val="bg1"/>
                </a:solidFill>
                <a:latin typeface="+mn-lt"/>
                <a:cs typeface="+mn-cs"/>
              </a:rPr>
              <a:t>1. 7% revenue increase (w/ Compliance Coordinator)</a:t>
            </a:r>
          </a:p>
          <a:p>
            <a:pPr marL="274638" lvl="1" indent="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buNone/>
              <a:defRPr/>
            </a:pPr>
            <a:r>
              <a:rPr lang="en-US" sz="1800" dirty="0">
                <a:solidFill>
                  <a:schemeClr val="bg1"/>
                </a:solidFill>
                <a:latin typeface="+mn-lt"/>
                <a:cs typeface="+mn-cs"/>
              </a:rPr>
              <a:t>	A. $5.00 increase to base charge; lower increase applied to 1</a:t>
            </a:r>
            <a:r>
              <a:rPr lang="en-US" sz="1800" baseline="30000" dirty="0">
                <a:solidFill>
                  <a:schemeClr val="bg1"/>
                </a:solidFill>
                <a:latin typeface="+mn-lt"/>
                <a:cs typeface="+mn-cs"/>
              </a:rPr>
              <a:t>st</a:t>
            </a:r>
            <a:r>
              <a:rPr lang="en-US" sz="1800" dirty="0">
                <a:solidFill>
                  <a:schemeClr val="bg1"/>
                </a:solidFill>
                <a:latin typeface="+mn-lt"/>
                <a:cs typeface="+mn-cs"/>
              </a:rPr>
              <a:t> &amp; 2</a:t>
            </a:r>
            <a:r>
              <a:rPr lang="en-US" sz="1800" baseline="30000" dirty="0">
                <a:solidFill>
                  <a:schemeClr val="bg1"/>
                </a:solidFill>
                <a:latin typeface="+mn-lt"/>
                <a:cs typeface="+mn-cs"/>
              </a:rPr>
              <a:t>nd</a:t>
            </a:r>
            <a:r>
              <a:rPr lang="en-US" sz="1800" dirty="0">
                <a:solidFill>
                  <a:schemeClr val="bg1"/>
                </a:solidFill>
                <a:latin typeface="+mn-lt"/>
                <a:cs typeface="+mn-cs"/>
              </a:rPr>
              <a:t> steps; higher increases to 3</a:t>
            </a:r>
            <a:r>
              <a:rPr lang="en-US" sz="1800" baseline="30000" dirty="0">
                <a:solidFill>
                  <a:schemeClr val="bg1"/>
                </a:solidFill>
                <a:latin typeface="+mn-lt"/>
                <a:cs typeface="+mn-cs"/>
              </a:rPr>
              <a:t>rd</a:t>
            </a:r>
            <a:r>
              <a:rPr lang="en-US" sz="1800" dirty="0">
                <a:solidFill>
                  <a:schemeClr val="bg1"/>
                </a:solidFill>
                <a:latin typeface="+mn-lt"/>
                <a:cs typeface="+mn-cs"/>
              </a:rPr>
              <a:t> &amp; 4</a:t>
            </a:r>
            <a:r>
              <a:rPr lang="en-US" sz="1800" baseline="30000" dirty="0">
                <a:solidFill>
                  <a:schemeClr val="bg1"/>
                </a:solidFill>
                <a:latin typeface="+mn-lt"/>
                <a:cs typeface="+mn-cs"/>
              </a:rPr>
              <a:t>th</a:t>
            </a:r>
            <a:r>
              <a:rPr lang="en-US" sz="1800" dirty="0">
                <a:solidFill>
                  <a:schemeClr val="bg1"/>
                </a:solidFill>
                <a:latin typeface="+mn-lt"/>
                <a:cs typeface="+mn-cs"/>
              </a:rPr>
              <a:t> steps</a:t>
            </a:r>
          </a:p>
          <a:p>
            <a:pPr marL="274638" lvl="1" indent="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buNone/>
              <a:defRPr/>
            </a:pPr>
            <a:r>
              <a:rPr lang="en-US" sz="1800" dirty="0">
                <a:solidFill>
                  <a:schemeClr val="bg1"/>
                </a:solidFill>
                <a:latin typeface="+mn-lt"/>
                <a:cs typeface="+mn-cs"/>
              </a:rPr>
              <a:t>	B. 7% increase to base charge and all usage steps</a:t>
            </a:r>
          </a:p>
          <a:p>
            <a:pPr marL="274638" lvl="1" indent="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buNone/>
              <a:defRPr/>
            </a:pPr>
            <a:endParaRPr lang="en-US" sz="1800" dirty="0">
              <a:solidFill>
                <a:schemeClr val="bg1"/>
              </a:solidFill>
              <a:latin typeface="+mn-lt"/>
              <a:cs typeface="+mn-cs"/>
            </a:endParaRPr>
          </a:p>
          <a:p>
            <a:pPr marL="274638" lvl="1" indent="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buNone/>
              <a:defRPr/>
            </a:pPr>
            <a:r>
              <a:rPr lang="en-US" sz="1800" dirty="0">
                <a:solidFill>
                  <a:schemeClr val="bg1"/>
                </a:solidFill>
                <a:latin typeface="+mn-lt"/>
                <a:cs typeface="+mn-cs"/>
              </a:rPr>
              <a:t>2. 6% revenue increase (w/o Compliance Coordinator)</a:t>
            </a:r>
          </a:p>
          <a:p>
            <a:pPr marL="274638" lvl="1" indent="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buNone/>
              <a:defRPr/>
            </a:pPr>
            <a:r>
              <a:rPr lang="en-US" sz="1800" dirty="0">
                <a:solidFill>
                  <a:schemeClr val="bg1"/>
                </a:solidFill>
                <a:latin typeface="+mn-lt"/>
                <a:cs typeface="+mn-cs"/>
              </a:rPr>
              <a:t>	A. $5.00 increase to base charge; lower increase applied to 1</a:t>
            </a:r>
            <a:r>
              <a:rPr lang="en-US" sz="1800" baseline="30000" dirty="0">
                <a:solidFill>
                  <a:schemeClr val="bg1"/>
                </a:solidFill>
                <a:latin typeface="+mn-lt"/>
                <a:cs typeface="+mn-cs"/>
              </a:rPr>
              <a:t>st</a:t>
            </a:r>
            <a:r>
              <a:rPr lang="en-US" sz="1800" dirty="0">
                <a:solidFill>
                  <a:schemeClr val="bg1"/>
                </a:solidFill>
                <a:latin typeface="+mn-lt"/>
                <a:cs typeface="+mn-cs"/>
              </a:rPr>
              <a:t> &amp; 2</a:t>
            </a:r>
            <a:r>
              <a:rPr lang="en-US" sz="1800" baseline="30000" dirty="0">
                <a:solidFill>
                  <a:schemeClr val="bg1"/>
                </a:solidFill>
                <a:latin typeface="+mn-lt"/>
                <a:cs typeface="+mn-cs"/>
              </a:rPr>
              <a:t>nd</a:t>
            </a:r>
            <a:r>
              <a:rPr lang="en-US" sz="1800" dirty="0">
                <a:solidFill>
                  <a:schemeClr val="bg1"/>
                </a:solidFill>
                <a:latin typeface="+mn-lt"/>
                <a:cs typeface="+mn-cs"/>
              </a:rPr>
              <a:t> steps; higher increases to 3</a:t>
            </a:r>
            <a:r>
              <a:rPr lang="en-US" sz="1800" baseline="30000" dirty="0">
                <a:solidFill>
                  <a:schemeClr val="bg1"/>
                </a:solidFill>
                <a:latin typeface="+mn-lt"/>
                <a:cs typeface="+mn-cs"/>
              </a:rPr>
              <a:t>rd</a:t>
            </a:r>
            <a:r>
              <a:rPr lang="en-US" sz="1800" dirty="0">
                <a:solidFill>
                  <a:schemeClr val="bg1"/>
                </a:solidFill>
                <a:latin typeface="+mn-lt"/>
                <a:cs typeface="+mn-cs"/>
              </a:rPr>
              <a:t> &amp; 4</a:t>
            </a:r>
            <a:r>
              <a:rPr lang="en-US" sz="1800" baseline="30000" dirty="0">
                <a:solidFill>
                  <a:schemeClr val="bg1"/>
                </a:solidFill>
                <a:latin typeface="+mn-lt"/>
                <a:cs typeface="+mn-cs"/>
              </a:rPr>
              <a:t>th</a:t>
            </a:r>
            <a:r>
              <a:rPr lang="en-US" sz="1800" dirty="0">
                <a:solidFill>
                  <a:schemeClr val="bg1"/>
                </a:solidFill>
                <a:latin typeface="+mn-lt"/>
                <a:cs typeface="+mn-cs"/>
              </a:rPr>
              <a:t> steps</a:t>
            </a:r>
          </a:p>
          <a:p>
            <a:pPr marL="274638" lvl="1" indent="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buNone/>
              <a:defRPr/>
            </a:pPr>
            <a:r>
              <a:rPr lang="en-US" sz="1800" dirty="0">
                <a:solidFill>
                  <a:schemeClr val="bg1"/>
                </a:solidFill>
                <a:latin typeface="+mn-lt"/>
                <a:cs typeface="+mn-cs"/>
              </a:rPr>
              <a:t>	B. 6% increase to base charge and all usage steps</a:t>
            </a:r>
          </a:p>
          <a:p>
            <a:pPr marL="274638" lvl="1" indent="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buNone/>
              <a:defRPr/>
            </a:pPr>
            <a:endParaRPr lang="en-US" sz="1800" dirty="0">
              <a:solidFill>
                <a:schemeClr val="bg1"/>
              </a:solidFill>
              <a:latin typeface="+mn-lt"/>
              <a:cs typeface="+mn-cs"/>
            </a:endParaRPr>
          </a:p>
          <a:p>
            <a:pPr marL="274638" lvl="1" indent="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buNone/>
              <a:defRPr/>
            </a:pPr>
            <a:r>
              <a:rPr lang="en-US" sz="1800" b="1" dirty="0">
                <a:solidFill>
                  <a:schemeClr val="accent6"/>
                </a:solidFill>
                <a:latin typeface="+mn-lt"/>
                <a:cs typeface="+mn-cs"/>
              </a:rPr>
              <a:t>Sewer Rate Structure Options</a:t>
            </a:r>
          </a:p>
          <a:p>
            <a:pPr marL="274638" lvl="1" indent="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buNone/>
              <a:defRPr/>
            </a:pPr>
            <a:r>
              <a:rPr lang="en-US" sz="1800" dirty="0">
                <a:solidFill>
                  <a:schemeClr val="bg1"/>
                </a:solidFill>
                <a:latin typeface="+mn-lt"/>
                <a:cs typeface="+mn-cs"/>
              </a:rPr>
              <a:t>1. 3% revenue increase (w/ Compliance Coordinator)</a:t>
            </a:r>
          </a:p>
          <a:p>
            <a:pPr marL="274638" lvl="1" indent="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buNone/>
              <a:defRPr/>
            </a:pPr>
            <a:r>
              <a:rPr lang="en-US" sz="1800" dirty="0">
                <a:solidFill>
                  <a:schemeClr val="bg1"/>
                </a:solidFill>
                <a:latin typeface="+mn-lt"/>
                <a:cs typeface="+mn-cs"/>
              </a:rPr>
              <a:t>	-No increase to base charge; lower increase to 1</a:t>
            </a:r>
            <a:r>
              <a:rPr lang="en-US" sz="1800" baseline="30000" dirty="0">
                <a:solidFill>
                  <a:schemeClr val="bg1"/>
                </a:solidFill>
                <a:latin typeface="+mn-lt"/>
                <a:cs typeface="+mn-cs"/>
              </a:rPr>
              <a:t>st</a:t>
            </a:r>
            <a:r>
              <a:rPr lang="en-US" sz="1800" dirty="0">
                <a:solidFill>
                  <a:schemeClr val="bg1"/>
                </a:solidFill>
                <a:latin typeface="+mn-lt"/>
                <a:cs typeface="+mn-cs"/>
              </a:rPr>
              <a:t> step; higher increase to 2</a:t>
            </a:r>
            <a:r>
              <a:rPr lang="en-US" sz="1800" baseline="30000" dirty="0">
                <a:solidFill>
                  <a:schemeClr val="bg1"/>
                </a:solidFill>
                <a:latin typeface="+mn-lt"/>
                <a:cs typeface="+mn-cs"/>
              </a:rPr>
              <a:t>nd</a:t>
            </a:r>
            <a:r>
              <a:rPr lang="en-US" sz="1800" dirty="0">
                <a:solidFill>
                  <a:schemeClr val="bg1"/>
                </a:solidFill>
                <a:latin typeface="+mn-lt"/>
                <a:cs typeface="+mn-cs"/>
              </a:rPr>
              <a:t> &amp; 3</a:t>
            </a:r>
            <a:r>
              <a:rPr lang="en-US" sz="1800" baseline="30000" dirty="0">
                <a:solidFill>
                  <a:schemeClr val="bg1"/>
                </a:solidFill>
                <a:latin typeface="+mn-lt"/>
                <a:cs typeface="+mn-cs"/>
              </a:rPr>
              <a:t>rd</a:t>
            </a:r>
            <a:r>
              <a:rPr lang="en-US" sz="1800" dirty="0">
                <a:solidFill>
                  <a:schemeClr val="bg1"/>
                </a:solidFill>
                <a:latin typeface="+mn-lt"/>
                <a:cs typeface="+mn-cs"/>
              </a:rPr>
              <a:t> steps</a:t>
            </a:r>
          </a:p>
          <a:p>
            <a:pPr marL="274638" lvl="1" indent="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buNone/>
              <a:defRPr/>
            </a:pPr>
            <a:endParaRPr lang="en-US" sz="1800" dirty="0">
              <a:solidFill>
                <a:schemeClr val="bg1"/>
              </a:solidFill>
              <a:latin typeface="+mn-lt"/>
              <a:cs typeface="+mn-cs"/>
            </a:endParaRPr>
          </a:p>
          <a:p>
            <a:pPr marL="274638" lvl="1" indent="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buNone/>
              <a:defRPr/>
            </a:pPr>
            <a:r>
              <a:rPr lang="en-US" sz="1800" dirty="0">
                <a:solidFill>
                  <a:schemeClr val="bg1"/>
                </a:solidFill>
                <a:latin typeface="+mn-lt"/>
                <a:cs typeface="+mn-cs"/>
              </a:rPr>
              <a:t>2. 2% revenue increase (w/o Compliance Coordinator)</a:t>
            </a:r>
          </a:p>
          <a:p>
            <a:pPr marL="274638" lvl="1" indent="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buNone/>
              <a:defRPr/>
            </a:pPr>
            <a:r>
              <a:rPr lang="en-US" sz="1800" dirty="0">
                <a:solidFill>
                  <a:schemeClr val="bg1"/>
                </a:solidFill>
                <a:latin typeface="+mn-lt"/>
                <a:cs typeface="+mn-cs"/>
              </a:rPr>
              <a:t>	-No increase to base charge; lower increase to 1</a:t>
            </a:r>
            <a:r>
              <a:rPr lang="en-US" sz="1800" baseline="30000" dirty="0">
                <a:solidFill>
                  <a:schemeClr val="bg1"/>
                </a:solidFill>
                <a:latin typeface="+mn-lt"/>
                <a:cs typeface="+mn-cs"/>
              </a:rPr>
              <a:t>st</a:t>
            </a:r>
            <a:r>
              <a:rPr lang="en-US" sz="1800" dirty="0">
                <a:solidFill>
                  <a:schemeClr val="bg1"/>
                </a:solidFill>
                <a:latin typeface="+mn-lt"/>
                <a:cs typeface="+mn-cs"/>
              </a:rPr>
              <a:t> step; higher increase to 2</a:t>
            </a:r>
            <a:r>
              <a:rPr lang="en-US" sz="1800" baseline="30000" dirty="0">
                <a:solidFill>
                  <a:schemeClr val="bg1"/>
                </a:solidFill>
                <a:latin typeface="+mn-lt"/>
                <a:cs typeface="+mn-cs"/>
              </a:rPr>
              <a:t>nd</a:t>
            </a:r>
            <a:r>
              <a:rPr lang="en-US" sz="1800" dirty="0">
                <a:solidFill>
                  <a:schemeClr val="bg1"/>
                </a:solidFill>
                <a:latin typeface="+mn-lt"/>
                <a:cs typeface="+mn-cs"/>
              </a:rPr>
              <a:t> &amp; 3</a:t>
            </a:r>
            <a:r>
              <a:rPr lang="en-US" sz="1800" baseline="30000" dirty="0">
                <a:solidFill>
                  <a:schemeClr val="bg1"/>
                </a:solidFill>
                <a:latin typeface="+mn-lt"/>
                <a:cs typeface="+mn-cs"/>
              </a:rPr>
              <a:t>rd</a:t>
            </a:r>
            <a:r>
              <a:rPr lang="en-US" sz="1800" dirty="0">
                <a:solidFill>
                  <a:schemeClr val="bg1"/>
                </a:solidFill>
                <a:latin typeface="+mn-lt"/>
                <a:cs typeface="+mn-cs"/>
              </a:rPr>
              <a:t> steps</a:t>
            </a:r>
          </a:p>
          <a:p>
            <a:pPr marL="274638" lvl="1" indent="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buNone/>
              <a:defRPr/>
            </a:pPr>
            <a:endParaRPr lang="en-US" sz="1800" dirty="0">
              <a:solidFill>
                <a:schemeClr val="bg1"/>
              </a:solidFill>
              <a:latin typeface="+mn-lt"/>
              <a:cs typeface="+mn-cs"/>
            </a:endParaRPr>
          </a:p>
          <a:p>
            <a:pPr marL="274638" lvl="1" indent="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buNone/>
              <a:defRPr/>
            </a:pPr>
            <a:endParaRPr lang="en-US" sz="1800" dirty="0">
              <a:solidFill>
                <a:schemeClr val="bg1"/>
              </a:solidFill>
              <a:latin typeface="+mn-lt"/>
              <a:cs typeface="+mn-cs"/>
            </a:endParaRPr>
          </a:p>
          <a:p>
            <a:pPr marL="274638" lvl="1" indent="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buNone/>
              <a:defRPr/>
            </a:pPr>
            <a:endParaRPr lang="en-US" sz="1800" dirty="0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1966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62717" y="146028"/>
            <a:ext cx="11072084" cy="816924"/>
          </a:xfrm>
        </p:spPr>
        <p:txBody>
          <a:bodyPr>
            <a:normAutofit fontScale="90000"/>
          </a:bodyPr>
          <a:lstStyle/>
          <a:p>
            <a:r>
              <a:rPr lang="en-US" sz="2900" dirty="0">
                <a:solidFill>
                  <a:schemeClr val="bg1"/>
                </a:solidFill>
                <a:ea typeface="+mn-ea"/>
                <a:cs typeface="+mn-cs"/>
              </a:rPr>
              <a:t>Scenario 1A – 7% Water Revenue Increase - Step-Wise Increases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DF0DFF-57C4-4FD2-9A80-03114ADEB54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396EDE8-A83B-3867-0FEA-9D464F00E0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2919" y="899414"/>
            <a:ext cx="8386162" cy="5495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34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62717" y="146028"/>
            <a:ext cx="11072084" cy="816924"/>
          </a:xfrm>
        </p:spPr>
        <p:txBody>
          <a:bodyPr>
            <a:normAutofit/>
          </a:bodyPr>
          <a:lstStyle/>
          <a:p>
            <a:r>
              <a:rPr lang="en-US" sz="2600" dirty="0">
                <a:solidFill>
                  <a:schemeClr val="bg1"/>
                </a:solidFill>
                <a:ea typeface="+mn-ea"/>
                <a:cs typeface="+mn-cs"/>
              </a:rPr>
              <a:t>Scenario 1B – 7% Water Revenue Increase – Level Increases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DF0DFF-57C4-4FD2-9A80-03114ADEB54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BF12B17-E205-D679-32DF-6B25D3AE60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2919" y="962952"/>
            <a:ext cx="8386162" cy="5495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096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62717" y="146028"/>
            <a:ext cx="9069303" cy="816924"/>
          </a:xfrm>
        </p:spPr>
        <p:txBody>
          <a:bodyPr>
            <a:normAutofit/>
          </a:bodyPr>
          <a:lstStyle/>
          <a:p>
            <a:r>
              <a:rPr lang="en-US" sz="2900" dirty="0">
                <a:solidFill>
                  <a:schemeClr val="bg1"/>
                </a:solidFill>
                <a:ea typeface="+mn-ea"/>
                <a:cs typeface="+mn-cs"/>
              </a:rPr>
              <a:t>Scenario 1 – 3% Sewer Revenue Increase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DF0DFF-57C4-4FD2-9A80-03114ADEB54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03CA668-C1C7-F1AF-89E4-72B8A09C8E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3852899"/>
              </p:ext>
            </p:extLst>
          </p:nvPr>
        </p:nvGraphicFramePr>
        <p:xfrm>
          <a:off x="2260600" y="1548142"/>
          <a:ext cx="7670800" cy="3543300"/>
        </p:xfrm>
        <a:graphic>
          <a:graphicData uri="http://schemas.openxmlformats.org/drawingml/2006/table">
            <a:tbl>
              <a:tblPr/>
              <a:tblGrid>
                <a:gridCol w="3314700">
                  <a:extLst>
                    <a:ext uri="{9D8B030D-6E8A-4147-A177-3AD203B41FA5}">
                      <a16:colId xmlns:a16="http://schemas.microsoft.com/office/drawing/2014/main" val="1181944350"/>
                    </a:ext>
                  </a:extLst>
                </a:gridCol>
                <a:gridCol w="1308100">
                  <a:extLst>
                    <a:ext uri="{9D8B030D-6E8A-4147-A177-3AD203B41FA5}">
                      <a16:colId xmlns:a16="http://schemas.microsoft.com/office/drawing/2014/main" val="3222147353"/>
                    </a:ext>
                  </a:extLst>
                </a:gridCol>
                <a:gridCol w="139700">
                  <a:extLst>
                    <a:ext uri="{9D8B030D-6E8A-4147-A177-3AD203B41FA5}">
                      <a16:colId xmlns:a16="http://schemas.microsoft.com/office/drawing/2014/main" val="1829026631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4275585205"/>
                    </a:ext>
                  </a:extLst>
                </a:gridCol>
                <a:gridCol w="114300">
                  <a:extLst>
                    <a:ext uri="{9D8B030D-6E8A-4147-A177-3AD203B41FA5}">
                      <a16:colId xmlns:a16="http://schemas.microsoft.com/office/drawing/2014/main" val="414322967"/>
                    </a:ext>
                  </a:extLst>
                </a:gridCol>
                <a:gridCol w="901700">
                  <a:extLst>
                    <a:ext uri="{9D8B030D-6E8A-4147-A177-3AD203B41FA5}">
                      <a16:colId xmlns:a16="http://schemas.microsoft.com/office/drawing/2014/main" val="948118633"/>
                    </a:ext>
                  </a:extLst>
                </a:gridCol>
                <a:gridCol w="139700">
                  <a:extLst>
                    <a:ext uri="{9D8B030D-6E8A-4147-A177-3AD203B41FA5}">
                      <a16:colId xmlns:a16="http://schemas.microsoft.com/office/drawing/2014/main" val="1839003893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1260886864"/>
                    </a:ext>
                  </a:extLst>
                </a:gridCol>
              </a:tblGrid>
              <a:tr h="53721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Sewer Division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Current Rates</a:t>
                      </a:r>
                      <a:br>
                        <a:rPr lang="en-US" sz="1100" b="1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100" b="1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FY 2024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Proposed </a:t>
                      </a:r>
                      <a:br>
                        <a:rPr lang="en-US" sz="1100" b="1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100" b="1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1 Year Rate</a:t>
                      </a:r>
                      <a:br>
                        <a:rPr lang="en-US" sz="1100" b="1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100" b="1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FY 2025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Dollar Increase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Percentage Increase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3711097"/>
                  </a:ext>
                </a:extLst>
              </a:tr>
              <a:tr h="1790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IN TOWN CUSTOMERS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2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7924020"/>
                  </a:ext>
                </a:extLst>
              </a:tr>
              <a:tr h="1790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Minimum Charge - Quarterly - Includes 0 CF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$50.00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$50.00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2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$0.00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0.00%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838405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2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2342238"/>
                  </a:ext>
                </a:extLst>
              </a:tr>
              <a:tr h="1790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Meter Sewer Charges - Quarterly - per 100 CF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2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858948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1st Step  1-500 CF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$6.25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$6.44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2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$0.19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3.00%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8039149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2nd Step 501-2,500 CF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$12.15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$12.51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2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$0.36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3.00%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2129937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3rd Step  Over 2,500 CF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$15.05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$15.80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2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$0.75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5.00%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8726318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2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9886144"/>
                  </a:ext>
                </a:extLst>
              </a:tr>
              <a:tr h="1790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OUT OF TOWN CUSTOMERS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2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7222839"/>
                  </a:ext>
                </a:extLst>
              </a:tr>
              <a:tr h="1790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Minimum Charge - Quarterly - Includes 0 CF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$75.00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$75.00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2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$0.00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0.00%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3750838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2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456342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1st Step  1-500 CF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$8.92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$9.19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2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$0.27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3.00%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5136195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2nd Step 501-2,500 CF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$17.36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$17.88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2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$0.52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3.00%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0804129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3rd Step  Over 2,500 CF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$21.49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$22.56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2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$1.07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5.00%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3726770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2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2064982"/>
                  </a:ext>
                </a:extLst>
              </a:tr>
              <a:tr h="1790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SEWER ONLY CUSTOMERS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2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8424261"/>
                  </a:ext>
                </a:extLst>
              </a:tr>
              <a:tr h="1790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Minimum Charge - Quarterly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$75.00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$330.00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$255.00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340.00%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3178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04630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62717" y="146028"/>
            <a:ext cx="9069303" cy="816924"/>
          </a:xfrm>
        </p:spPr>
        <p:txBody>
          <a:bodyPr>
            <a:normAutofit/>
          </a:bodyPr>
          <a:lstStyle/>
          <a:p>
            <a:r>
              <a:rPr lang="en-US" sz="2900" dirty="0">
                <a:solidFill>
                  <a:schemeClr val="bg1"/>
                </a:solidFill>
                <a:ea typeface="+mn-ea"/>
                <a:cs typeface="+mn-cs"/>
              </a:rPr>
              <a:t>Scenario 1A – Combined Water &amp; Sewer Impacts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DF0DFF-57C4-4FD2-9A80-03114ADEB54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BEE52FE-985C-2250-ABC7-FDBDE68B19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6465" y="967740"/>
            <a:ext cx="7799070" cy="4922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652556"/>
      </p:ext>
    </p:extLst>
  </p:cSld>
  <p:clrMapOvr>
    <a:masterClrMapping/>
  </p:clrMapOvr>
</p:sld>
</file>

<file path=ppt/theme/theme1.xml><?xml version="1.0" encoding="utf-8"?>
<a:theme xmlns:a="http://schemas.openxmlformats.org/drawingml/2006/main" name="Stantec Master - Light">
  <a:themeElements>
    <a:clrScheme name="Stantec 1">
      <a:dk1>
        <a:srgbClr val="222222"/>
      </a:dk1>
      <a:lt1>
        <a:sysClr val="window" lastClr="FFFFFF"/>
      </a:lt1>
      <a:dk2>
        <a:srgbClr val="ED7000"/>
      </a:dk2>
      <a:lt2>
        <a:srgbClr val="333333"/>
      </a:lt2>
      <a:accent1>
        <a:srgbClr val="636363"/>
      </a:accent1>
      <a:accent2>
        <a:srgbClr val="A1A1A1"/>
      </a:accent2>
      <a:accent3>
        <a:srgbClr val="D1D1D1"/>
      </a:accent3>
      <a:accent4>
        <a:srgbClr val="007DA3"/>
      </a:accent4>
      <a:accent5>
        <a:srgbClr val="E9C500"/>
      </a:accent5>
      <a:accent6>
        <a:srgbClr val="70AD47"/>
      </a:accent6>
      <a:hlink>
        <a:srgbClr val="0563C1"/>
      </a:hlink>
      <a:folHlink>
        <a:srgbClr val="954F72"/>
      </a:folHlink>
    </a:clrScheme>
    <a:fontScheme name="Refresh">
      <a:majorFont>
        <a:latin typeface="Century Gothic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_3.pptx" id="{E464E41E-BAAF-46D1-B6A5-94B04262B8F4}" vid="{18E25324-D102-4375-81DB-93D027FABEA1}"/>
    </a:ext>
  </a:extLst>
</a:theme>
</file>

<file path=ppt/theme/theme2.xml><?xml version="1.0" encoding="utf-8"?>
<a:theme xmlns:a="http://schemas.openxmlformats.org/drawingml/2006/main" name="1_Stantec Master - Dark">
  <a:themeElements>
    <a:clrScheme name="Stantec 1">
      <a:dk1>
        <a:srgbClr val="222222"/>
      </a:dk1>
      <a:lt1>
        <a:sysClr val="window" lastClr="FFFFFF"/>
      </a:lt1>
      <a:dk2>
        <a:srgbClr val="ED7000"/>
      </a:dk2>
      <a:lt2>
        <a:srgbClr val="333333"/>
      </a:lt2>
      <a:accent1>
        <a:srgbClr val="636363"/>
      </a:accent1>
      <a:accent2>
        <a:srgbClr val="A1A1A1"/>
      </a:accent2>
      <a:accent3>
        <a:srgbClr val="D1D1D1"/>
      </a:accent3>
      <a:accent4>
        <a:srgbClr val="007DA3"/>
      </a:accent4>
      <a:accent5>
        <a:srgbClr val="E9C500"/>
      </a:accent5>
      <a:accent6>
        <a:srgbClr val="70AD47"/>
      </a:accent6>
      <a:hlink>
        <a:srgbClr val="0563C1"/>
      </a:hlink>
      <a:folHlink>
        <a:srgbClr val="954F72"/>
      </a:folHlink>
    </a:clrScheme>
    <a:fontScheme name="Refresh">
      <a:majorFont>
        <a:latin typeface="Century Gothic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_3.pptx" id="{E464E41E-BAAF-46D1-B6A5-94B04262B8F4}" vid="{18E25324-D102-4375-81DB-93D027FABEA1}"/>
    </a:ext>
  </a:extLst>
</a:theme>
</file>

<file path=ppt/theme/theme3.xml><?xml version="1.0" encoding="utf-8"?>
<a:theme xmlns:a="http://schemas.openxmlformats.org/drawingml/2006/main" name="Stantec Moments">
  <a:themeElements>
    <a:clrScheme name="Stantec 1">
      <a:dk1>
        <a:srgbClr val="222222"/>
      </a:dk1>
      <a:lt1>
        <a:sysClr val="window" lastClr="FFFFFF"/>
      </a:lt1>
      <a:dk2>
        <a:srgbClr val="ED7000"/>
      </a:dk2>
      <a:lt2>
        <a:srgbClr val="333333"/>
      </a:lt2>
      <a:accent1>
        <a:srgbClr val="636363"/>
      </a:accent1>
      <a:accent2>
        <a:srgbClr val="A1A1A1"/>
      </a:accent2>
      <a:accent3>
        <a:srgbClr val="D1D1D1"/>
      </a:accent3>
      <a:accent4>
        <a:srgbClr val="007DA3"/>
      </a:accent4>
      <a:accent5>
        <a:srgbClr val="E9C500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</Template>
  <TotalTime>21260</TotalTime>
  <Words>963</Words>
  <Application>Microsoft Office PowerPoint</Application>
  <PresentationFormat>Widescreen</PresentationFormat>
  <Paragraphs>245</Paragraphs>
  <Slides>18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Century Gothic</vt:lpstr>
      <vt:lpstr>Stantec Master - Light</vt:lpstr>
      <vt:lpstr>1_Stantec Master - Dark</vt:lpstr>
      <vt:lpstr>Stantec Moments</vt:lpstr>
      <vt:lpstr>PowerPoint Presentation</vt:lpstr>
      <vt:lpstr>FY 2025 Update</vt:lpstr>
      <vt:lpstr>Water Revenue Requirements Analysis</vt:lpstr>
      <vt:lpstr>Sewer Revenue Requirements Analysis</vt:lpstr>
      <vt:lpstr>FY 2025 Rate Structure Scenarios</vt:lpstr>
      <vt:lpstr>Scenario 1A – 7% Water Revenue Increase - Step-Wise Increases</vt:lpstr>
      <vt:lpstr>Scenario 1B – 7% Water Revenue Increase – Level Increases</vt:lpstr>
      <vt:lpstr>Scenario 1 – 3% Sewer Revenue Increase</vt:lpstr>
      <vt:lpstr>Scenario 1A – Combined Water &amp; Sewer Impacts</vt:lpstr>
      <vt:lpstr>Scenario 1B – Combined Water &amp; Sewer Impacts</vt:lpstr>
      <vt:lpstr>Scenario 2A – 6% Water Revenue Increase – Step-Wise Increases</vt:lpstr>
      <vt:lpstr>Scenario 2B – 6% Water Revenue Increase – Level Increases</vt:lpstr>
      <vt:lpstr>Scenario 2 – 2% Sewer Revenue Increase</vt:lpstr>
      <vt:lpstr>Scenario 2A – Combined Water &amp; Sewer Impacts</vt:lpstr>
      <vt:lpstr>Scenario 2B – Combined Water &amp; Sewer Impacts</vt:lpstr>
      <vt:lpstr>Sewer-only Customers </vt:lpstr>
      <vt:lpstr>Summary</vt:lpstr>
      <vt:lpstr>Questions &amp; Discussion</vt:lpstr>
    </vt:vector>
  </TitlesOfParts>
  <Company>Stantec Consulting Ltd.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Dixon, Michael</dc:creator>
  <cp:lastModifiedBy>Debra Mealey</cp:lastModifiedBy>
  <cp:revision>463</cp:revision>
  <dcterms:created xsi:type="dcterms:W3CDTF">2019-01-15T15:25:52Z</dcterms:created>
  <dcterms:modified xsi:type="dcterms:W3CDTF">2024-03-12T18:43:54Z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58c4265-1c65-4ae3-8c4b-6f23871e1b75_Enabled">
    <vt:lpwstr>true</vt:lpwstr>
  </property>
  <property fmtid="{D5CDD505-2E9C-101B-9397-08002B2CF9AE}" pid="3" name="MSIP_Label_158c4265-1c65-4ae3-8c4b-6f23871e1b75_SetDate">
    <vt:lpwstr>2020-03-26T16:49:38Z</vt:lpwstr>
  </property>
  <property fmtid="{D5CDD505-2E9C-101B-9397-08002B2CF9AE}" pid="4" name="MSIP_Label_158c4265-1c65-4ae3-8c4b-6f23871e1b75_Method">
    <vt:lpwstr>Standard</vt:lpwstr>
  </property>
  <property fmtid="{D5CDD505-2E9C-101B-9397-08002B2CF9AE}" pid="5" name="MSIP_Label_158c4265-1c65-4ae3-8c4b-6f23871e1b75_Name">
    <vt:lpwstr>158c4265-1c65-4ae3-8c4b-6f23871e1b75</vt:lpwstr>
  </property>
  <property fmtid="{D5CDD505-2E9C-101B-9397-08002B2CF9AE}" pid="6" name="MSIP_Label_158c4265-1c65-4ae3-8c4b-6f23871e1b75_SiteId">
    <vt:lpwstr>413c6f2c-219a-4692-97d3-f2b4d80281e7</vt:lpwstr>
  </property>
  <property fmtid="{D5CDD505-2E9C-101B-9397-08002B2CF9AE}" pid="7" name="MSIP_Label_158c4265-1c65-4ae3-8c4b-6f23871e1b75_ActionId">
    <vt:lpwstr>81912218-4dde-4878-8367-0000085bf598</vt:lpwstr>
  </property>
  <property fmtid="{D5CDD505-2E9C-101B-9397-08002B2CF9AE}" pid="8" name="MSIP_Label_158c4265-1c65-4ae3-8c4b-6f23871e1b75_ContentBits">
    <vt:lpwstr>0</vt:lpwstr>
  </property>
</Properties>
</file>